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4" r:id="rId1"/>
    <p:sldMasterId id="2147483855" r:id="rId2"/>
    <p:sldMasterId id="2147483861" r:id="rId3"/>
    <p:sldMasterId id="2147483892" r:id="rId4"/>
  </p:sldMasterIdLst>
  <p:notesMasterIdLst>
    <p:notesMasterId r:id="rId80"/>
  </p:notesMasterIdLst>
  <p:handoutMasterIdLst>
    <p:handoutMasterId r:id="rId81"/>
  </p:handoutMasterIdLst>
  <p:sldIdLst>
    <p:sldId id="2873" r:id="rId5"/>
    <p:sldId id="2147482235" r:id="rId6"/>
    <p:sldId id="258" r:id="rId7"/>
    <p:sldId id="600" r:id="rId8"/>
    <p:sldId id="905995813" r:id="rId9"/>
    <p:sldId id="259" r:id="rId10"/>
    <p:sldId id="271" r:id="rId11"/>
    <p:sldId id="272" r:id="rId12"/>
    <p:sldId id="273" r:id="rId13"/>
    <p:sldId id="274" r:id="rId14"/>
    <p:sldId id="3308" r:id="rId15"/>
    <p:sldId id="278" r:id="rId16"/>
    <p:sldId id="279" r:id="rId17"/>
    <p:sldId id="2147482236" r:id="rId18"/>
    <p:sldId id="283" r:id="rId19"/>
    <p:sldId id="285" r:id="rId20"/>
    <p:sldId id="362" r:id="rId21"/>
    <p:sldId id="288" r:id="rId22"/>
    <p:sldId id="302" r:id="rId23"/>
    <p:sldId id="308" r:id="rId24"/>
    <p:sldId id="297" r:id="rId25"/>
    <p:sldId id="298" r:id="rId26"/>
    <p:sldId id="905995877" r:id="rId27"/>
    <p:sldId id="2147482237" r:id="rId28"/>
    <p:sldId id="361" r:id="rId29"/>
    <p:sldId id="305" r:id="rId30"/>
    <p:sldId id="306" r:id="rId31"/>
    <p:sldId id="307" r:id="rId32"/>
    <p:sldId id="310" r:id="rId33"/>
    <p:sldId id="312" r:id="rId34"/>
    <p:sldId id="315" r:id="rId35"/>
    <p:sldId id="3263" r:id="rId36"/>
    <p:sldId id="2147482234" r:id="rId37"/>
    <p:sldId id="2147482230" r:id="rId38"/>
    <p:sldId id="2147482239" r:id="rId39"/>
    <p:sldId id="2147482238" r:id="rId40"/>
    <p:sldId id="316" r:id="rId41"/>
    <p:sldId id="2147482246" r:id="rId42"/>
    <p:sldId id="2147482247" r:id="rId43"/>
    <p:sldId id="318" r:id="rId44"/>
    <p:sldId id="2147482241" r:id="rId45"/>
    <p:sldId id="2147482249" r:id="rId46"/>
    <p:sldId id="2147482248" r:id="rId47"/>
    <p:sldId id="322" r:id="rId48"/>
    <p:sldId id="344" r:id="rId49"/>
    <p:sldId id="2147482244" r:id="rId50"/>
    <p:sldId id="733" r:id="rId51"/>
    <p:sldId id="626" r:id="rId52"/>
    <p:sldId id="299" r:id="rId53"/>
    <p:sldId id="720" r:id="rId54"/>
    <p:sldId id="905995873" r:id="rId55"/>
    <p:sldId id="1458" r:id="rId56"/>
    <p:sldId id="403" r:id="rId57"/>
    <p:sldId id="385" r:id="rId58"/>
    <p:sldId id="404" r:id="rId59"/>
    <p:sldId id="317" r:id="rId60"/>
    <p:sldId id="405" r:id="rId61"/>
    <p:sldId id="406" r:id="rId62"/>
    <p:sldId id="383" r:id="rId63"/>
    <p:sldId id="284" r:id="rId64"/>
    <p:sldId id="337" r:id="rId65"/>
    <p:sldId id="2147472028" r:id="rId66"/>
    <p:sldId id="2147478028" r:id="rId67"/>
    <p:sldId id="2147472021" r:id="rId68"/>
    <p:sldId id="3507" r:id="rId69"/>
    <p:sldId id="2147471870" r:id="rId70"/>
    <p:sldId id="2147482243" r:id="rId71"/>
    <p:sldId id="584" r:id="rId72"/>
    <p:sldId id="339" r:id="rId73"/>
    <p:sldId id="341" r:id="rId74"/>
    <p:sldId id="2147478026" r:id="rId75"/>
    <p:sldId id="2147478048" r:id="rId76"/>
    <p:sldId id="905995874" r:id="rId77"/>
    <p:sldId id="3245" r:id="rId78"/>
    <p:sldId id="905995866"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3E4B1D-8A53-4F35-BBA2-8F6763CE4772}" v="246" dt="2025-02-27T23:40:19.484"/>
    <p1510:client id="{4C22974E-FC6F-4064-8220-2A6F84B2D019}" v="2" dt="2025-02-27T23:57:40.243"/>
    <p1510:client id="{DCECF84C-A409-F5E9-5567-A6D70FFDD569}" v="14" dt="2025-02-27T22:56:38.1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089" autoAdjust="0"/>
  </p:normalViewPr>
  <p:slideViewPr>
    <p:cSldViewPr snapToGrid="0">
      <p:cViewPr varScale="1">
        <p:scale>
          <a:sx n="49" d="100"/>
          <a:sy n="49" d="100"/>
        </p:scale>
        <p:origin x="1312" y="4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presProps" Target="presProps.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handoutMaster" Target="handoutMasters/handoutMaster1.xml"/><Relationship Id="rId86"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rodia, Prachi, M.D." userId="14b5c4eb-43cb-4f6f-ac42-91d0f078bfbf" providerId="ADAL" clId="{4C22974E-FC6F-4064-8220-2A6F84B2D019}"/>
    <pc:docChg chg="custSel modSld">
      <pc:chgData name="Garodia, Prachi, M.D." userId="14b5c4eb-43cb-4f6f-ac42-91d0f078bfbf" providerId="ADAL" clId="{4C22974E-FC6F-4064-8220-2A6F84B2D019}" dt="2025-02-27T23:57:40.424" v="160" actId="368"/>
      <pc:docMkLst>
        <pc:docMk/>
      </pc:docMkLst>
      <pc:sldChg chg="modNotes">
        <pc:chgData name="Garodia, Prachi, M.D." userId="14b5c4eb-43cb-4f6f-ac42-91d0f078bfbf" providerId="ADAL" clId="{4C22974E-FC6F-4064-8220-2A6F84B2D019}" dt="2025-02-27T23:57:39.880" v="24" actId="368"/>
        <pc:sldMkLst>
          <pc:docMk/>
          <pc:sldMk cId="0" sldId="258"/>
        </pc:sldMkLst>
      </pc:sldChg>
      <pc:sldChg chg="modNotes">
        <pc:chgData name="Garodia, Prachi, M.D." userId="14b5c4eb-43cb-4f6f-ac42-91d0f078bfbf" providerId="ADAL" clId="{4C22974E-FC6F-4064-8220-2A6F84B2D019}" dt="2025-02-27T23:57:39.895" v="30" actId="368"/>
        <pc:sldMkLst>
          <pc:docMk/>
          <pc:sldMk cId="0" sldId="259"/>
        </pc:sldMkLst>
      </pc:sldChg>
      <pc:sldChg chg="modNotes">
        <pc:chgData name="Garodia, Prachi, M.D." userId="14b5c4eb-43cb-4f6f-ac42-91d0f078bfbf" providerId="ADAL" clId="{4C22974E-FC6F-4064-8220-2A6F84B2D019}" dt="2025-02-27T23:57:39.911" v="32" actId="368"/>
        <pc:sldMkLst>
          <pc:docMk/>
          <pc:sldMk cId="1808854982" sldId="271"/>
        </pc:sldMkLst>
      </pc:sldChg>
      <pc:sldChg chg="modNotes">
        <pc:chgData name="Garodia, Prachi, M.D." userId="14b5c4eb-43cb-4f6f-ac42-91d0f078bfbf" providerId="ADAL" clId="{4C22974E-FC6F-4064-8220-2A6F84B2D019}" dt="2025-02-27T23:57:39.911" v="34" actId="368"/>
        <pc:sldMkLst>
          <pc:docMk/>
          <pc:sldMk cId="2567354050" sldId="272"/>
        </pc:sldMkLst>
      </pc:sldChg>
      <pc:sldChg chg="modNotes">
        <pc:chgData name="Garodia, Prachi, M.D." userId="14b5c4eb-43cb-4f6f-ac42-91d0f078bfbf" providerId="ADAL" clId="{4C22974E-FC6F-4064-8220-2A6F84B2D019}" dt="2025-02-27T23:57:39.927" v="36" actId="368"/>
        <pc:sldMkLst>
          <pc:docMk/>
          <pc:sldMk cId="2849666896" sldId="273"/>
        </pc:sldMkLst>
      </pc:sldChg>
      <pc:sldChg chg="modNotes">
        <pc:chgData name="Garodia, Prachi, M.D." userId="14b5c4eb-43cb-4f6f-ac42-91d0f078bfbf" providerId="ADAL" clId="{4C22974E-FC6F-4064-8220-2A6F84B2D019}" dt="2025-02-27T23:57:39.927" v="38" actId="368"/>
        <pc:sldMkLst>
          <pc:docMk/>
          <pc:sldMk cId="3757550642" sldId="274"/>
        </pc:sldMkLst>
      </pc:sldChg>
      <pc:sldChg chg="modNotes">
        <pc:chgData name="Garodia, Prachi, M.D." userId="14b5c4eb-43cb-4f6f-ac42-91d0f078bfbf" providerId="ADAL" clId="{4C22974E-FC6F-4064-8220-2A6F84B2D019}" dt="2025-02-27T23:57:39.945" v="42" actId="368"/>
        <pc:sldMkLst>
          <pc:docMk/>
          <pc:sldMk cId="486924982" sldId="278"/>
        </pc:sldMkLst>
      </pc:sldChg>
      <pc:sldChg chg="modNotes">
        <pc:chgData name="Garodia, Prachi, M.D." userId="14b5c4eb-43cb-4f6f-ac42-91d0f078bfbf" providerId="ADAL" clId="{4C22974E-FC6F-4064-8220-2A6F84B2D019}" dt="2025-02-27T23:57:39.945" v="44" actId="368"/>
        <pc:sldMkLst>
          <pc:docMk/>
          <pc:sldMk cId="4128410673" sldId="279"/>
        </pc:sldMkLst>
      </pc:sldChg>
      <pc:sldChg chg="modNotes">
        <pc:chgData name="Garodia, Prachi, M.D." userId="14b5c4eb-43cb-4f6f-ac42-91d0f078bfbf" providerId="ADAL" clId="{4C22974E-FC6F-4064-8220-2A6F84B2D019}" dt="2025-02-27T23:57:39.961" v="48" actId="368"/>
        <pc:sldMkLst>
          <pc:docMk/>
          <pc:sldMk cId="1391704292" sldId="283"/>
        </pc:sldMkLst>
      </pc:sldChg>
      <pc:sldChg chg="modNotes">
        <pc:chgData name="Garodia, Prachi, M.D." userId="14b5c4eb-43cb-4f6f-ac42-91d0f078bfbf" providerId="ADAL" clId="{4C22974E-FC6F-4064-8220-2A6F84B2D019}" dt="2025-02-27T23:57:40.322" v="134" actId="368"/>
        <pc:sldMkLst>
          <pc:docMk/>
          <pc:sldMk cId="1566663900" sldId="284"/>
        </pc:sldMkLst>
      </pc:sldChg>
      <pc:sldChg chg="modNotes">
        <pc:chgData name="Garodia, Prachi, M.D." userId="14b5c4eb-43cb-4f6f-ac42-91d0f078bfbf" providerId="ADAL" clId="{4C22974E-FC6F-4064-8220-2A6F84B2D019}" dt="2025-02-27T23:57:39.976" v="50" actId="368"/>
        <pc:sldMkLst>
          <pc:docMk/>
          <pc:sldMk cId="598986307" sldId="285"/>
        </pc:sldMkLst>
      </pc:sldChg>
      <pc:sldChg chg="modNotes">
        <pc:chgData name="Garodia, Prachi, M.D." userId="14b5c4eb-43cb-4f6f-ac42-91d0f078bfbf" providerId="ADAL" clId="{4C22974E-FC6F-4064-8220-2A6F84B2D019}" dt="2025-02-27T23:57:39.992" v="54" actId="368"/>
        <pc:sldMkLst>
          <pc:docMk/>
          <pc:sldMk cId="1633723235" sldId="288"/>
        </pc:sldMkLst>
      </pc:sldChg>
      <pc:sldChg chg="modNotes">
        <pc:chgData name="Garodia, Prachi, M.D." userId="14b5c4eb-43cb-4f6f-ac42-91d0f078bfbf" providerId="ADAL" clId="{4C22974E-FC6F-4064-8220-2A6F84B2D019}" dt="2025-02-27T23:57:40.008" v="60" actId="368"/>
        <pc:sldMkLst>
          <pc:docMk/>
          <pc:sldMk cId="3168697575" sldId="297"/>
        </pc:sldMkLst>
      </pc:sldChg>
      <pc:sldChg chg="modNotes">
        <pc:chgData name="Garodia, Prachi, M.D." userId="14b5c4eb-43cb-4f6f-ac42-91d0f078bfbf" providerId="ADAL" clId="{4C22974E-FC6F-4064-8220-2A6F84B2D019}" dt="2025-02-27T23:57:40.023" v="62" actId="368"/>
        <pc:sldMkLst>
          <pc:docMk/>
          <pc:sldMk cId="3607330696" sldId="298"/>
        </pc:sldMkLst>
      </pc:sldChg>
      <pc:sldChg chg="modNotes">
        <pc:chgData name="Garodia, Prachi, M.D." userId="14b5c4eb-43cb-4f6f-ac42-91d0f078bfbf" providerId="ADAL" clId="{4C22974E-FC6F-4064-8220-2A6F84B2D019}" dt="2025-02-27T23:57:39.992" v="56" actId="368"/>
        <pc:sldMkLst>
          <pc:docMk/>
          <pc:sldMk cId="3063722250" sldId="302"/>
        </pc:sldMkLst>
      </pc:sldChg>
      <pc:sldChg chg="modNotes">
        <pc:chgData name="Garodia, Prachi, M.D." userId="14b5c4eb-43cb-4f6f-ac42-91d0f078bfbf" providerId="ADAL" clId="{4C22974E-FC6F-4064-8220-2A6F84B2D019}" dt="2025-02-27T23:57:40.045" v="68" actId="368"/>
        <pc:sldMkLst>
          <pc:docMk/>
          <pc:sldMk cId="2504205738" sldId="305"/>
        </pc:sldMkLst>
      </pc:sldChg>
      <pc:sldChg chg="modNotes">
        <pc:chgData name="Garodia, Prachi, M.D." userId="14b5c4eb-43cb-4f6f-ac42-91d0f078bfbf" providerId="ADAL" clId="{4C22974E-FC6F-4064-8220-2A6F84B2D019}" dt="2025-02-27T23:57:40.045" v="70" actId="368"/>
        <pc:sldMkLst>
          <pc:docMk/>
          <pc:sldMk cId="2477657071" sldId="306"/>
        </pc:sldMkLst>
      </pc:sldChg>
      <pc:sldChg chg="modNotes">
        <pc:chgData name="Garodia, Prachi, M.D." userId="14b5c4eb-43cb-4f6f-ac42-91d0f078bfbf" providerId="ADAL" clId="{4C22974E-FC6F-4064-8220-2A6F84B2D019}" dt="2025-02-27T23:57:40.061" v="72" actId="368"/>
        <pc:sldMkLst>
          <pc:docMk/>
          <pc:sldMk cId="4092908127" sldId="307"/>
        </pc:sldMkLst>
      </pc:sldChg>
      <pc:sldChg chg="modNotes">
        <pc:chgData name="Garodia, Prachi, M.D." userId="14b5c4eb-43cb-4f6f-ac42-91d0f078bfbf" providerId="ADAL" clId="{4C22974E-FC6F-4064-8220-2A6F84B2D019}" dt="2025-02-27T23:57:40.008" v="58" actId="368"/>
        <pc:sldMkLst>
          <pc:docMk/>
          <pc:sldMk cId="782219029" sldId="308"/>
        </pc:sldMkLst>
      </pc:sldChg>
      <pc:sldChg chg="modNotes">
        <pc:chgData name="Garodia, Prachi, M.D." userId="14b5c4eb-43cb-4f6f-ac42-91d0f078bfbf" providerId="ADAL" clId="{4C22974E-FC6F-4064-8220-2A6F84B2D019}" dt="2025-02-27T23:57:40.061" v="74" actId="368"/>
        <pc:sldMkLst>
          <pc:docMk/>
          <pc:sldMk cId="2880635419" sldId="310"/>
        </pc:sldMkLst>
      </pc:sldChg>
      <pc:sldChg chg="modNotes">
        <pc:chgData name="Garodia, Prachi, M.D." userId="14b5c4eb-43cb-4f6f-ac42-91d0f078bfbf" providerId="ADAL" clId="{4C22974E-FC6F-4064-8220-2A6F84B2D019}" dt="2025-02-27T23:57:40.077" v="76" actId="368"/>
        <pc:sldMkLst>
          <pc:docMk/>
          <pc:sldMk cId="3164410417" sldId="312"/>
        </pc:sldMkLst>
      </pc:sldChg>
      <pc:sldChg chg="modNotes">
        <pc:chgData name="Garodia, Prachi, M.D." userId="14b5c4eb-43cb-4f6f-ac42-91d0f078bfbf" providerId="ADAL" clId="{4C22974E-FC6F-4064-8220-2A6F84B2D019}" dt="2025-02-27T23:57:40.092" v="78" actId="368"/>
        <pc:sldMkLst>
          <pc:docMk/>
          <pc:sldMk cId="4287689159" sldId="315"/>
        </pc:sldMkLst>
      </pc:sldChg>
      <pc:sldChg chg="modNotes">
        <pc:chgData name="Garodia, Prachi, M.D." userId="14b5c4eb-43cb-4f6f-ac42-91d0f078bfbf" providerId="ADAL" clId="{4C22974E-FC6F-4064-8220-2A6F84B2D019}" dt="2025-02-27T23:57:40.146" v="90" actId="368"/>
        <pc:sldMkLst>
          <pc:docMk/>
          <pc:sldMk cId="1878046285" sldId="316"/>
        </pc:sldMkLst>
      </pc:sldChg>
      <pc:sldChg chg="modNotes">
        <pc:chgData name="Garodia, Prachi, M.D." userId="14b5c4eb-43cb-4f6f-ac42-91d0f078bfbf" providerId="ADAL" clId="{4C22974E-FC6F-4064-8220-2A6F84B2D019}" dt="2025-02-27T23:57:40.291" v="126" actId="368"/>
        <pc:sldMkLst>
          <pc:docMk/>
          <pc:sldMk cId="1287180153" sldId="317"/>
        </pc:sldMkLst>
      </pc:sldChg>
      <pc:sldChg chg="modNotes">
        <pc:chgData name="Garodia, Prachi, M.D." userId="14b5c4eb-43cb-4f6f-ac42-91d0f078bfbf" providerId="ADAL" clId="{4C22974E-FC6F-4064-8220-2A6F84B2D019}" dt="2025-02-27T23:57:40.161" v="96" actId="368"/>
        <pc:sldMkLst>
          <pc:docMk/>
          <pc:sldMk cId="3446184932" sldId="318"/>
        </pc:sldMkLst>
      </pc:sldChg>
      <pc:sldChg chg="modNotes">
        <pc:chgData name="Garodia, Prachi, M.D." userId="14b5c4eb-43cb-4f6f-ac42-91d0f078bfbf" providerId="ADAL" clId="{4C22974E-FC6F-4064-8220-2A6F84B2D019}" dt="2025-02-27T23:57:40.193" v="104" actId="368"/>
        <pc:sldMkLst>
          <pc:docMk/>
          <pc:sldMk cId="2549719743" sldId="322"/>
        </pc:sldMkLst>
      </pc:sldChg>
      <pc:sldChg chg="modNotes">
        <pc:chgData name="Garodia, Prachi, M.D." userId="14b5c4eb-43cb-4f6f-ac42-91d0f078bfbf" providerId="ADAL" clId="{4C22974E-FC6F-4064-8220-2A6F84B2D019}" dt="2025-02-27T23:57:40.322" v="136" actId="368"/>
        <pc:sldMkLst>
          <pc:docMk/>
          <pc:sldMk cId="1357579036" sldId="337"/>
        </pc:sldMkLst>
      </pc:sldChg>
      <pc:sldChg chg="modNotes">
        <pc:chgData name="Garodia, Prachi, M.D." userId="14b5c4eb-43cb-4f6f-ac42-91d0f078bfbf" providerId="ADAL" clId="{4C22974E-FC6F-4064-8220-2A6F84B2D019}" dt="2025-02-27T23:57:40.377" v="150" actId="368"/>
        <pc:sldMkLst>
          <pc:docMk/>
          <pc:sldMk cId="475928140" sldId="339"/>
        </pc:sldMkLst>
      </pc:sldChg>
      <pc:sldChg chg="modNotes">
        <pc:chgData name="Garodia, Prachi, M.D." userId="14b5c4eb-43cb-4f6f-ac42-91d0f078bfbf" providerId="ADAL" clId="{4C22974E-FC6F-4064-8220-2A6F84B2D019}" dt="2025-02-27T23:57:40.393" v="152" actId="368"/>
        <pc:sldMkLst>
          <pc:docMk/>
          <pc:sldMk cId="867096853" sldId="341"/>
        </pc:sldMkLst>
      </pc:sldChg>
      <pc:sldChg chg="modNotes">
        <pc:chgData name="Garodia, Prachi, M.D." userId="14b5c4eb-43cb-4f6f-ac42-91d0f078bfbf" providerId="ADAL" clId="{4C22974E-FC6F-4064-8220-2A6F84B2D019}" dt="2025-02-27T23:57:40.208" v="106" actId="368"/>
        <pc:sldMkLst>
          <pc:docMk/>
          <pc:sldMk cId="2167811235" sldId="344"/>
        </pc:sldMkLst>
      </pc:sldChg>
      <pc:sldChg chg="modNotes">
        <pc:chgData name="Garodia, Prachi, M.D." userId="14b5c4eb-43cb-4f6f-ac42-91d0f078bfbf" providerId="ADAL" clId="{4C22974E-FC6F-4064-8220-2A6F84B2D019}" dt="2025-02-27T23:57:40.039" v="66" actId="368"/>
        <pc:sldMkLst>
          <pc:docMk/>
          <pc:sldMk cId="1786176111" sldId="361"/>
        </pc:sldMkLst>
      </pc:sldChg>
      <pc:sldChg chg="modNotes">
        <pc:chgData name="Garodia, Prachi, M.D." userId="14b5c4eb-43cb-4f6f-ac42-91d0f078bfbf" providerId="ADAL" clId="{4C22974E-FC6F-4064-8220-2A6F84B2D019}" dt="2025-02-27T23:57:39.976" v="52" actId="368"/>
        <pc:sldMkLst>
          <pc:docMk/>
          <pc:sldMk cId="167165598" sldId="362"/>
        </pc:sldMkLst>
      </pc:sldChg>
      <pc:sldChg chg="modNotes">
        <pc:chgData name="Garodia, Prachi, M.D." userId="14b5c4eb-43cb-4f6f-ac42-91d0f078bfbf" providerId="ADAL" clId="{4C22974E-FC6F-4064-8220-2A6F84B2D019}" dt="2025-02-27T23:57:40.307" v="132" actId="368"/>
        <pc:sldMkLst>
          <pc:docMk/>
          <pc:sldMk cId="2172143532" sldId="383"/>
        </pc:sldMkLst>
      </pc:sldChg>
      <pc:sldChg chg="modNotes">
        <pc:chgData name="Garodia, Prachi, M.D." userId="14b5c4eb-43cb-4f6f-ac42-91d0f078bfbf" providerId="ADAL" clId="{4C22974E-FC6F-4064-8220-2A6F84B2D019}" dt="2025-02-27T23:57:40.276" v="122" actId="368"/>
        <pc:sldMkLst>
          <pc:docMk/>
          <pc:sldMk cId="4006980743" sldId="385"/>
        </pc:sldMkLst>
      </pc:sldChg>
      <pc:sldChg chg="modNotes">
        <pc:chgData name="Garodia, Prachi, M.D." userId="14b5c4eb-43cb-4f6f-ac42-91d0f078bfbf" providerId="ADAL" clId="{4C22974E-FC6F-4064-8220-2A6F84B2D019}" dt="2025-02-27T23:57:40.260" v="120" actId="368"/>
        <pc:sldMkLst>
          <pc:docMk/>
          <pc:sldMk cId="1656240725" sldId="403"/>
        </pc:sldMkLst>
      </pc:sldChg>
      <pc:sldChg chg="modNotes">
        <pc:chgData name="Garodia, Prachi, M.D." userId="14b5c4eb-43cb-4f6f-ac42-91d0f078bfbf" providerId="ADAL" clId="{4C22974E-FC6F-4064-8220-2A6F84B2D019}" dt="2025-02-27T23:57:40.276" v="124" actId="368"/>
        <pc:sldMkLst>
          <pc:docMk/>
          <pc:sldMk cId="757352868" sldId="404"/>
        </pc:sldMkLst>
      </pc:sldChg>
      <pc:sldChg chg="modNotes">
        <pc:chgData name="Garodia, Prachi, M.D." userId="14b5c4eb-43cb-4f6f-ac42-91d0f078bfbf" providerId="ADAL" clId="{4C22974E-FC6F-4064-8220-2A6F84B2D019}" dt="2025-02-27T23:57:40.291" v="128" actId="368"/>
        <pc:sldMkLst>
          <pc:docMk/>
          <pc:sldMk cId="3417396766" sldId="405"/>
        </pc:sldMkLst>
      </pc:sldChg>
      <pc:sldChg chg="modNotes">
        <pc:chgData name="Garodia, Prachi, M.D." userId="14b5c4eb-43cb-4f6f-ac42-91d0f078bfbf" providerId="ADAL" clId="{4C22974E-FC6F-4064-8220-2A6F84B2D019}" dt="2025-02-27T23:57:40.307" v="130" actId="368"/>
        <pc:sldMkLst>
          <pc:docMk/>
          <pc:sldMk cId="232871062" sldId="406"/>
        </pc:sldMkLst>
      </pc:sldChg>
      <pc:sldChg chg="modNotes">
        <pc:chgData name="Garodia, Prachi, M.D." userId="14b5c4eb-43cb-4f6f-ac42-91d0f078bfbf" providerId="ADAL" clId="{4C22974E-FC6F-4064-8220-2A6F84B2D019}" dt="2025-02-27T23:57:40.377" v="148" actId="368"/>
        <pc:sldMkLst>
          <pc:docMk/>
          <pc:sldMk cId="1285082491" sldId="584"/>
        </pc:sldMkLst>
      </pc:sldChg>
      <pc:sldChg chg="modNotes">
        <pc:chgData name="Garodia, Prachi, M.D." userId="14b5c4eb-43cb-4f6f-ac42-91d0f078bfbf" providerId="ADAL" clId="{4C22974E-FC6F-4064-8220-2A6F84B2D019}" dt="2025-02-27T23:57:39.880" v="26" actId="368"/>
        <pc:sldMkLst>
          <pc:docMk/>
          <pc:sldMk cId="3291657301" sldId="600"/>
        </pc:sldMkLst>
      </pc:sldChg>
      <pc:sldChg chg="modNotes">
        <pc:chgData name="Garodia, Prachi, M.D." userId="14b5c4eb-43cb-4f6f-ac42-91d0f078bfbf" providerId="ADAL" clId="{4C22974E-FC6F-4064-8220-2A6F84B2D019}" dt="2025-02-27T23:57:40.236" v="112" actId="368"/>
        <pc:sldMkLst>
          <pc:docMk/>
          <pc:sldMk cId="2698689391" sldId="626"/>
        </pc:sldMkLst>
      </pc:sldChg>
      <pc:sldChg chg="modNotes">
        <pc:chgData name="Garodia, Prachi, M.D." userId="14b5c4eb-43cb-4f6f-ac42-91d0f078bfbf" providerId="ADAL" clId="{4C22974E-FC6F-4064-8220-2A6F84B2D019}" dt="2025-02-27T23:57:40.250" v="114" actId="368"/>
        <pc:sldMkLst>
          <pc:docMk/>
          <pc:sldMk cId="3823258287" sldId="720"/>
        </pc:sldMkLst>
      </pc:sldChg>
      <pc:sldChg chg="modNotes">
        <pc:chgData name="Garodia, Prachi, M.D." userId="14b5c4eb-43cb-4f6f-ac42-91d0f078bfbf" providerId="ADAL" clId="{4C22974E-FC6F-4064-8220-2A6F84B2D019}" dt="2025-02-27T23:57:40.229" v="110" actId="368"/>
        <pc:sldMkLst>
          <pc:docMk/>
          <pc:sldMk cId="3066455176" sldId="733"/>
        </pc:sldMkLst>
      </pc:sldChg>
      <pc:sldChg chg="modNotes">
        <pc:chgData name="Garodia, Prachi, M.D." userId="14b5c4eb-43cb-4f6f-ac42-91d0f078bfbf" providerId="ADAL" clId="{4C22974E-FC6F-4064-8220-2A6F84B2D019}" dt="2025-02-27T23:57:40.260" v="118" actId="368"/>
        <pc:sldMkLst>
          <pc:docMk/>
          <pc:sldMk cId="3456338957" sldId="1458"/>
        </pc:sldMkLst>
      </pc:sldChg>
      <pc:sldChg chg="modNotes">
        <pc:chgData name="Garodia, Prachi, M.D." userId="14b5c4eb-43cb-4f6f-ac42-91d0f078bfbf" providerId="ADAL" clId="{4C22974E-FC6F-4064-8220-2A6F84B2D019}" dt="2025-02-27T23:57:39.864" v="20" actId="368"/>
        <pc:sldMkLst>
          <pc:docMk/>
          <pc:sldMk cId="501440218" sldId="2873"/>
        </pc:sldMkLst>
      </pc:sldChg>
      <pc:sldChg chg="modNotes">
        <pc:chgData name="Garodia, Prachi, M.D." userId="14b5c4eb-43cb-4f6f-ac42-91d0f078bfbf" providerId="ADAL" clId="{4C22974E-FC6F-4064-8220-2A6F84B2D019}" dt="2025-02-27T23:57:40.424" v="158" actId="368"/>
        <pc:sldMkLst>
          <pc:docMk/>
          <pc:sldMk cId="3415102104" sldId="3245"/>
        </pc:sldMkLst>
      </pc:sldChg>
      <pc:sldChg chg="modNotes">
        <pc:chgData name="Garodia, Prachi, M.D." userId="14b5c4eb-43cb-4f6f-ac42-91d0f078bfbf" providerId="ADAL" clId="{4C22974E-FC6F-4064-8220-2A6F84B2D019}" dt="2025-02-27T23:57:40.092" v="80" actId="368"/>
        <pc:sldMkLst>
          <pc:docMk/>
          <pc:sldMk cId="1680958690" sldId="3263"/>
        </pc:sldMkLst>
      </pc:sldChg>
      <pc:sldChg chg="modNotes">
        <pc:chgData name="Garodia, Prachi, M.D." userId="14b5c4eb-43cb-4f6f-ac42-91d0f078bfbf" providerId="ADAL" clId="{4C22974E-FC6F-4064-8220-2A6F84B2D019}" dt="2025-02-27T23:57:39.942" v="40" actId="368"/>
        <pc:sldMkLst>
          <pc:docMk/>
          <pc:sldMk cId="1337660465" sldId="3308"/>
        </pc:sldMkLst>
      </pc:sldChg>
      <pc:sldChg chg="modNotes">
        <pc:chgData name="Garodia, Prachi, M.D." userId="14b5c4eb-43cb-4f6f-ac42-91d0f078bfbf" providerId="ADAL" clId="{4C22974E-FC6F-4064-8220-2A6F84B2D019}" dt="2025-02-27T23:57:40.346" v="142" actId="368"/>
        <pc:sldMkLst>
          <pc:docMk/>
          <pc:sldMk cId="859644946" sldId="3507"/>
        </pc:sldMkLst>
      </pc:sldChg>
      <pc:sldChg chg="modNotes">
        <pc:chgData name="Garodia, Prachi, M.D." userId="14b5c4eb-43cb-4f6f-ac42-91d0f078bfbf" providerId="ADAL" clId="{4C22974E-FC6F-4064-8220-2A6F84B2D019}" dt="2025-02-27T23:57:39.895" v="28" actId="368"/>
        <pc:sldMkLst>
          <pc:docMk/>
          <pc:sldMk cId="1307333023" sldId="905995813"/>
        </pc:sldMkLst>
      </pc:sldChg>
      <pc:sldChg chg="modNotes">
        <pc:chgData name="Garodia, Prachi, M.D." userId="14b5c4eb-43cb-4f6f-ac42-91d0f078bfbf" providerId="ADAL" clId="{4C22974E-FC6F-4064-8220-2A6F84B2D019}" dt="2025-02-27T23:57:40.424" v="160" actId="368"/>
        <pc:sldMkLst>
          <pc:docMk/>
          <pc:sldMk cId="813723181" sldId="905995866"/>
        </pc:sldMkLst>
      </pc:sldChg>
      <pc:sldChg chg="modNotes">
        <pc:chgData name="Garodia, Prachi, M.D." userId="14b5c4eb-43cb-4f6f-ac42-91d0f078bfbf" providerId="ADAL" clId="{4C22974E-FC6F-4064-8220-2A6F84B2D019}" dt="2025-02-27T23:57:40.257" v="116" actId="368"/>
        <pc:sldMkLst>
          <pc:docMk/>
          <pc:sldMk cId="1229680391" sldId="905995873"/>
        </pc:sldMkLst>
      </pc:sldChg>
      <pc:sldChg chg="modNotes">
        <pc:chgData name="Garodia, Prachi, M.D." userId="14b5c4eb-43cb-4f6f-ac42-91d0f078bfbf" providerId="ADAL" clId="{4C22974E-FC6F-4064-8220-2A6F84B2D019}" dt="2025-02-27T23:57:40.362" v="144" actId="368"/>
        <pc:sldMkLst>
          <pc:docMk/>
          <pc:sldMk cId="2707583698" sldId="2147471870"/>
        </pc:sldMkLst>
      </pc:sldChg>
      <pc:sldChg chg="modNotes">
        <pc:chgData name="Garodia, Prachi, M.D." userId="14b5c4eb-43cb-4f6f-ac42-91d0f078bfbf" providerId="ADAL" clId="{4C22974E-FC6F-4064-8220-2A6F84B2D019}" dt="2025-02-27T23:57:40.346" v="140" actId="368"/>
        <pc:sldMkLst>
          <pc:docMk/>
          <pc:sldMk cId="3692527054" sldId="2147472021"/>
        </pc:sldMkLst>
      </pc:sldChg>
      <pc:sldChg chg="modNotes">
        <pc:chgData name="Garodia, Prachi, M.D." userId="14b5c4eb-43cb-4f6f-ac42-91d0f078bfbf" providerId="ADAL" clId="{4C22974E-FC6F-4064-8220-2A6F84B2D019}" dt="2025-02-27T23:57:40.338" v="138" actId="368"/>
        <pc:sldMkLst>
          <pc:docMk/>
          <pc:sldMk cId="1965512900" sldId="2147472028"/>
        </pc:sldMkLst>
      </pc:sldChg>
      <pc:sldChg chg="modNotes">
        <pc:chgData name="Garodia, Prachi, M.D." userId="14b5c4eb-43cb-4f6f-ac42-91d0f078bfbf" providerId="ADAL" clId="{4C22974E-FC6F-4064-8220-2A6F84B2D019}" dt="2025-02-27T23:57:40.393" v="154" actId="368"/>
        <pc:sldMkLst>
          <pc:docMk/>
          <pc:sldMk cId="4186077849" sldId="2147478026"/>
        </pc:sldMkLst>
      </pc:sldChg>
      <pc:sldChg chg="modNotes">
        <pc:chgData name="Garodia, Prachi, M.D." userId="14b5c4eb-43cb-4f6f-ac42-91d0f078bfbf" providerId="ADAL" clId="{4C22974E-FC6F-4064-8220-2A6F84B2D019}" dt="2025-02-27T23:57:40.409" v="156" actId="368"/>
        <pc:sldMkLst>
          <pc:docMk/>
          <pc:sldMk cId="2792521989" sldId="2147478048"/>
        </pc:sldMkLst>
      </pc:sldChg>
      <pc:sldChg chg="modNotes">
        <pc:chgData name="Garodia, Prachi, M.D." userId="14b5c4eb-43cb-4f6f-ac42-91d0f078bfbf" providerId="ADAL" clId="{4C22974E-FC6F-4064-8220-2A6F84B2D019}" dt="2025-02-27T23:57:40.124" v="84" actId="368"/>
        <pc:sldMkLst>
          <pc:docMk/>
          <pc:sldMk cId="1362033190" sldId="2147482230"/>
        </pc:sldMkLst>
      </pc:sldChg>
      <pc:sldChg chg="modNotes">
        <pc:chgData name="Garodia, Prachi, M.D." userId="14b5c4eb-43cb-4f6f-ac42-91d0f078bfbf" providerId="ADAL" clId="{4C22974E-FC6F-4064-8220-2A6F84B2D019}" dt="2025-02-27T23:57:40.108" v="82" actId="368"/>
        <pc:sldMkLst>
          <pc:docMk/>
          <pc:sldMk cId="1131895565" sldId="2147482234"/>
        </pc:sldMkLst>
      </pc:sldChg>
      <pc:sldChg chg="modNotes">
        <pc:chgData name="Garodia, Prachi, M.D." userId="14b5c4eb-43cb-4f6f-ac42-91d0f078bfbf" providerId="ADAL" clId="{4C22974E-FC6F-4064-8220-2A6F84B2D019}" dt="2025-02-27T23:57:39.864" v="22" actId="368"/>
        <pc:sldMkLst>
          <pc:docMk/>
          <pc:sldMk cId="988830848" sldId="2147482235"/>
        </pc:sldMkLst>
      </pc:sldChg>
      <pc:sldChg chg="modNotes">
        <pc:chgData name="Garodia, Prachi, M.D." userId="14b5c4eb-43cb-4f6f-ac42-91d0f078bfbf" providerId="ADAL" clId="{4C22974E-FC6F-4064-8220-2A6F84B2D019}" dt="2025-02-27T23:57:39.961" v="46" actId="368"/>
        <pc:sldMkLst>
          <pc:docMk/>
          <pc:sldMk cId="3553913351" sldId="2147482236"/>
        </pc:sldMkLst>
      </pc:sldChg>
      <pc:sldChg chg="modNotes">
        <pc:chgData name="Garodia, Prachi, M.D." userId="14b5c4eb-43cb-4f6f-ac42-91d0f078bfbf" providerId="ADAL" clId="{4C22974E-FC6F-4064-8220-2A6F84B2D019}" dt="2025-02-27T23:57:40.023" v="64" actId="368"/>
        <pc:sldMkLst>
          <pc:docMk/>
          <pc:sldMk cId="2298751131" sldId="2147482237"/>
        </pc:sldMkLst>
      </pc:sldChg>
      <pc:sldChg chg="modNotes">
        <pc:chgData name="Garodia, Prachi, M.D." userId="14b5c4eb-43cb-4f6f-ac42-91d0f078bfbf" providerId="ADAL" clId="{4C22974E-FC6F-4064-8220-2A6F84B2D019}" dt="2025-02-27T23:57:40.146" v="88" actId="368"/>
        <pc:sldMkLst>
          <pc:docMk/>
          <pc:sldMk cId="2976563194" sldId="2147482238"/>
        </pc:sldMkLst>
      </pc:sldChg>
      <pc:sldChg chg="modNotes">
        <pc:chgData name="Garodia, Prachi, M.D." userId="14b5c4eb-43cb-4f6f-ac42-91d0f078bfbf" providerId="ADAL" clId="{4C22974E-FC6F-4064-8220-2A6F84B2D019}" dt="2025-02-27T23:57:40.139" v="86" actId="368"/>
        <pc:sldMkLst>
          <pc:docMk/>
          <pc:sldMk cId="230332779" sldId="2147482239"/>
        </pc:sldMkLst>
      </pc:sldChg>
      <pc:sldChg chg="modSp mod modNotes modNotesTx">
        <pc:chgData name="Garodia, Prachi, M.D." userId="14b5c4eb-43cb-4f6f-ac42-91d0f078bfbf" providerId="ADAL" clId="{4C22974E-FC6F-4064-8220-2A6F84B2D019}" dt="2025-02-27T23:57:40.177" v="98" actId="368"/>
        <pc:sldMkLst>
          <pc:docMk/>
          <pc:sldMk cId="3679816628" sldId="2147482241"/>
        </pc:sldMkLst>
        <pc:spChg chg="mod">
          <ac:chgData name="Garodia, Prachi, M.D." userId="14b5c4eb-43cb-4f6f-ac42-91d0f078bfbf" providerId="ADAL" clId="{4C22974E-FC6F-4064-8220-2A6F84B2D019}" dt="2025-02-27T23:51:32.993" v="17" actId="27636"/>
          <ac:spMkLst>
            <pc:docMk/>
            <pc:sldMk cId="3679816628" sldId="2147482241"/>
            <ac:spMk id="5" creationId="{0054E977-D64D-9F7D-9720-421B88CF47B2}"/>
          </ac:spMkLst>
        </pc:spChg>
      </pc:sldChg>
      <pc:sldChg chg="modNotes">
        <pc:chgData name="Garodia, Prachi, M.D." userId="14b5c4eb-43cb-4f6f-ac42-91d0f078bfbf" providerId="ADAL" clId="{4C22974E-FC6F-4064-8220-2A6F84B2D019}" dt="2025-02-27T23:57:40.362" v="146" actId="368"/>
        <pc:sldMkLst>
          <pc:docMk/>
          <pc:sldMk cId="3040125130" sldId="2147482243"/>
        </pc:sldMkLst>
      </pc:sldChg>
      <pc:sldChg chg="modNotes">
        <pc:chgData name="Garodia, Prachi, M.D." userId="14b5c4eb-43cb-4f6f-ac42-91d0f078bfbf" providerId="ADAL" clId="{4C22974E-FC6F-4064-8220-2A6F84B2D019}" dt="2025-02-27T23:57:40.208" v="108" actId="368"/>
        <pc:sldMkLst>
          <pc:docMk/>
          <pc:sldMk cId="1290471808" sldId="2147482244"/>
        </pc:sldMkLst>
      </pc:sldChg>
      <pc:sldChg chg="modNotes">
        <pc:chgData name="Garodia, Prachi, M.D." userId="14b5c4eb-43cb-4f6f-ac42-91d0f078bfbf" providerId="ADAL" clId="{4C22974E-FC6F-4064-8220-2A6F84B2D019}" dt="2025-02-27T23:57:40.161" v="92" actId="368"/>
        <pc:sldMkLst>
          <pc:docMk/>
          <pc:sldMk cId="2357151325" sldId="2147482246"/>
        </pc:sldMkLst>
      </pc:sldChg>
      <pc:sldChg chg="modNotes">
        <pc:chgData name="Garodia, Prachi, M.D." userId="14b5c4eb-43cb-4f6f-ac42-91d0f078bfbf" providerId="ADAL" clId="{4C22974E-FC6F-4064-8220-2A6F84B2D019}" dt="2025-02-27T23:57:40.161" v="94" actId="368"/>
        <pc:sldMkLst>
          <pc:docMk/>
          <pc:sldMk cId="3494172878" sldId="2147482247"/>
        </pc:sldMkLst>
      </pc:sldChg>
      <pc:sldChg chg="modNotes">
        <pc:chgData name="Garodia, Prachi, M.D." userId="14b5c4eb-43cb-4f6f-ac42-91d0f078bfbf" providerId="ADAL" clId="{4C22974E-FC6F-4064-8220-2A6F84B2D019}" dt="2025-02-27T23:57:40.193" v="102" actId="368"/>
        <pc:sldMkLst>
          <pc:docMk/>
          <pc:sldMk cId="3362252004" sldId="2147482248"/>
        </pc:sldMkLst>
      </pc:sldChg>
      <pc:sldChg chg="modNotes">
        <pc:chgData name="Garodia, Prachi, M.D." userId="14b5c4eb-43cb-4f6f-ac42-91d0f078bfbf" providerId="ADAL" clId="{4C22974E-FC6F-4064-8220-2A6F84B2D019}" dt="2025-02-27T23:57:40.177" v="100" actId="368"/>
        <pc:sldMkLst>
          <pc:docMk/>
          <pc:sldMk cId="2940521175" sldId="2147482249"/>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61"/>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5488720457974058E-2"/>
          <c:y val="7.3800484589724505E-2"/>
          <c:w val="0.95451127954202597"/>
          <c:h val="0.92619951541027545"/>
        </c:manualLayout>
      </c:layout>
      <c:pie3DChart>
        <c:varyColors val="1"/>
        <c:ser>
          <c:idx val="0"/>
          <c:order val="0"/>
          <c:tx>
            <c:strRef>
              <c:f>Sheet1!$B$1</c:f>
              <c:strCache>
                <c:ptCount val="1"/>
                <c:pt idx="0">
                  <c:v>PERMA Model</c:v>
                </c:pt>
              </c:strCache>
            </c:strRef>
          </c:tx>
          <c:explosion val="7"/>
          <c:dPt>
            <c:idx val="0"/>
            <c:bubble3D val="0"/>
            <c:spPr>
              <a:solidFill>
                <a:schemeClr val="accent5">
                  <a:lumMod val="7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2548-4E35-826C-754E522EAE4E}"/>
              </c:ext>
            </c:extLst>
          </c:dPt>
          <c:dPt>
            <c:idx val="1"/>
            <c:bubble3D val="0"/>
            <c:spPr>
              <a:solidFill>
                <a:srgbClr val="7030A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2548-4E35-826C-754E522EAE4E}"/>
              </c:ext>
            </c:extLst>
          </c:dPt>
          <c:dPt>
            <c:idx val="2"/>
            <c:bubble3D val="0"/>
            <c:spPr>
              <a:solidFill>
                <a:schemeClr val="accent2">
                  <a:lumMod val="7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2548-4E35-826C-754E522EAE4E}"/>
              </c:ext>
            </c:extLst>
          </c:dPt>
          <c:dPt>
            <c:idx val="3"/>
            <c:bubble3D val="0"/>
            <c:spPr>
              <a:solidFill>
                <a:srgbClr val="45B1B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2548-4E35-826C-754E522EAE4E}"/>
              </c:ext>
            </c:extLst>
          </c:dPt>
          <c:dPt>
            <c:idx val="4"/>
            <c:bubble3D val="0"/>
            <c:spPr>
              <a:solidFill>
                <a:srgbClr val="92C64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2548-4E35-826C-754E522EAE4E}"/>
              </c:ext>
            </c:extLst>
          </c:dPt>
          <c:dLbls>
            <c:delete val="1"/>
          </c:dLbls>
          <c:cat>
            <c:numRef>
              <c:f>Sheet1!$A$2:$A$6</c:f>
              <c:numCache>
                <c:formatCode>General</c:formatCode>
                <c:ptCount val="5"/>
              </c:numCache>
            </c:numRef>
          </c:cat>
          <c:val>
            <c:numRef>
              <c:f>Sheet1!$B$2:$B$6</c:f>
              <c:numCache>
                <c:formatCode>General</c:formatCode>
                <c:ptCount val="5"/>
                <c:pt idx="0">
                  <c:v>20</c:v>
                </c:pt>
                <c:pt idx="1">
                  <c:v>20</c:v>
                </c:pt>
                <c:pt idx="2">
                  <c:v>20</c:v>
                </c:pt>
                <c:pt idx="3">
                  <c:v>20</c:v>
                </c:pt>
                <c:pt idx="4">
                  <c:v>20</c:v>
                </c:pt>
              </c:numCache>
            </c:numRef>
          </c:val>
          <c:extLst>
            <c:ext xmlns:c16="http://schemas.microsoft.com/office/drawing/2014/chart" uri="{C3380CC4-5D6E-409C-BE32-E72D297353CC}">
              <c16:uniqueId val="{0000000A-2548-4E35-826C-754E522EAE4E}"/>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61"/>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5488720457974058E-2"/>
          <c:y val="7.3800484589724505E-2"/>
          <c:w val="0.95451127954202597"/>
          <c:h val="0.92619951541027545"/>
        </c:manualLayout>
      </c:layout>
      <c:pie3DChart>
        <c:varyColors val="1"/>
        <c:ser>
          <c:idx val="0"/>
          <c:order val="0"/>
          <c:tx>
            <c:strRef>
              <c:f>Sheet1!$B$1</c:f>
              <c:strCache>
                <c:ptCount val="1"/>
                <c:pt idx="0">
                  <c:v>PERMA Model</c:v>
                </c:pt>
              </c:strCache>
            </c:strRef>
          </c:tx>
          <c:dPt>
            <c:idx val="0"/>
            <c:bubble3D val="0"/>
            <c:spPr>
              <a:solidFill>
                <a:schemeClr val="accent5">
                  <a:lumMod val="75000"/>
                  <a:alpha val="2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5818-4380-856C-D038948558E8}"/>
              </c:ext>
            </c:extLst>
          </c:dPt>
          <c:dPt>
            <c:idx val="1"/>
            <c:bubble3D val="0"/>
            <c:spPr>
              <a:solidFill>
                <a:srgbClr val="7030A0">
                  <a:alpha val="20000"/>
                </a:srgb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4-5818-4380-856C-D038948558E8}"/>
              </c:ext>
            </c:extLst>
          </c:dPt>
          <c:dPt>
            <c:idx val="2"/>
            <c:bubble3D val="0"/>
            <c:spPr>
              <a:solidFill>
                <a:schemeClr val="accent2">
                  <a:lumMod val="75000"/>
                  <a:alpha val="2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5818-4380-856C-D038948558E8}"/>
              </c:ext>
            </c:extLst>
          </c:dPt>
          <c:dPt>
            <c:idx val="3"/>
            <c:bubble3D val="0"/>
            <c:spPr>
              <a:solidFill>
                <a:srgbClr val="45B1B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5818-4380-856C-D038948558E8}"/>
              </c:ext>
            </c:extLst>
          </c:dPt>
          <c:dPt>
            <c:idx val="4"/>
            <c:bubble3D val="0"/>
            <c:spPr>
              <a:solidFill>
                <a:srgbClr val="92C646">
                  <a:alpha val="20000"/>
                </a:srgb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5818-4380-856C-D038948558E8}"/>
              </c:ext>
            </c:extLst>
          </c:dPt>
          <c:dLbls>
            <c:delete val="1"/>
          </c:dLbls>
          <c:cat>
            <c:numRef>
              <c:f>Sheet1!$A$2:$A$6</c:f>
              <c:numCache>
                <c:formatCode>General</c:formatCode>
                <c:ptCount val="5"/>
              </c:numCache>
            </c:numRef>
          </c:cat>
          <c:val>
            <c:numRef>
              <c:f>Sheet1!$B$2:$B$6</c:f>
              <c:numCache>
                <c:formatCode>General</c:formatCode>
                <c:ptCount val="5"/>
                <c:pt idx="0">
                  <c:v>20</c:v>
                </c:pt>
                <c:pt idx="1">
                  <c:v>20</c:v>
                </c:pt>
                <c:pt idx="2">
                  <c:v>20</c:v>
                </c:pt>
                <c:pt idx="3">
                  <c:v>20</c:v>
                </c:pt>
                <c:pt idx="4">
                  <c:v>20</c:v>
                </c:pt>
              </c:numCache>
            </c:numRef>
          </c:val>
          <c:extLst>
            <c:ext xmlns:c16="http://schemas.microsoft.com/office/drawing/2014/chart" uri="{C3380CC4-5D6E-409C-BE32-E72D297353CC}">
              <c16:uniqueId val="{00000000-5818-4380-856C-D038948558E8}"/>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61"/>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5488720457974058E-2"/>
          <c:y val="7.3800484589724505E-2"/>
          <c:w val="0.95451127954202597"/>
          <c:h val="0.92619951541027545"/>
        </c:manualLayout>
      </c:layout>
      <c:pie3DChart>
        <c:varyColors val="1"/>
        <c:ser>
          <c:idx val="0"/>
          <c:order val="0"/>
          <c:tx>
            <c:strRef>
              <c:f>Sheet1!$B$1</c:f>
              <c:strCache>
                <c:ptCount val="1"/>
                <c:pt idx="0">
                  <c:v>PERMA Model</c:v>
                </c:pt>
              </c:strCache>
            </c:strRef>
          </c:tx>
          <c:explosion val="7"/>
          <c:dPt>
            <c:idx val="0"/>
            <c:bubble3D val="0"/>
            <c:spPr>
              <a:solidFill>
                <a:schemeClr val="accent5">
                  <a:lumMod val="75000"/>
                  <a:alpha val="2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5818-4380-856C-D038948558E8}"/>
              </c:ext>
            </c:extLst>
          </c:dPt>
          <c:dPt>
            <c:idx val="1"/>
            <c:bubble3D val="0"/>
            <c:spPr>
              <a:solidFill>
                <a:srgbClr val="7030A0">
                  <a:alpha val="20000"/>
                </a:srgb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4-5818-4380-856C-D038948558E8}"/>
              </c:ext>
            </c:extLst>
          </c:dPt>
          <c:dPt>
            <c:idx val="2"/>
            <c:bubble3D val="0"/>
            <c:spPr>
              <a:solidFill>
                <a:schemeClr val="accent2">
                  <a:lumMod val="75000"/>
                  <a:alpha val="2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5818-4380-856C-D038948558E8}"/>
              </c:ext>
            </c:extLst>
          </c:dPt>
          <c:dPt>
            <c:idx val="3"/>
            <c:bubble3D val="0"/>
            <c:spPr>
              <a:solidFill>
                <a:srgbClr val="45B1B6">
                  <a:alpha val="20000"/>
                </a:srgb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5818-4380-856C-D038948558E8}"/>
              </c:ext>
            </c:extLst>
          </c:dPt>
          <c:dPt>
            <c:idx val="4"/>
            <c:bubble3D val="0"/>
            <c:spPr>
              <a:solidFill>
                <a:srgbClr val="92C64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5818-4380-856C-D038948558E8}"/>
              </c:ext>
            </c:extLst>
          </c:dPt>
          <c:dLbls>
            <c:delete val="1"/>
          </c:dLbls>
          <c:cat>
            <c:numRef>
              <c:f>Sheet1!$A$2:$A$6</c:f>
              <c:numCache>
                <c:formatCode>General</c:formatCode>
                <c:ptCount val="5"/>
              </c:numCache>
            </c:numRef>
          </c:cat>
          <c:val>
            <c:numRef>
              <c:f>Sheet1!$B$2:$B$6</c:f>
              <c:numCache>
                <c:formatCode>General</c:formatCode>
                <c:ptCount val="5"/>
                <c:pt idx="0">
                  <c:v>20</c:v>
                </c:pt>
                <c:pt idx="1">
                  <c:v>20</c:v>
                </c:pt>
                <c:pt idx="2">
                  <c:v>20</c:v>
                </c:pt>
                <c:pt idx="3">
                  <c:v>20</c:v>
                </c:pt>
                <c:pt idx="4">
                  <c:v>20</c:v>
                </c:pt>
              </c:numCache>
            </c:numRef>
          </c:val>
          <c:extLst>
            <c:ext xmlns:c16="http://schemas.microsoft.com/office/drawing/2014/chart" uri="{C3380CC4-5D6E-409C-BE32-E72D297353CC}">
              <c16:uniqueId val="{00000000-5818-4380-856C-D038948558E8}"/>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61"/>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5488720457974058E-2"/>
          <c:y val="7.3800484589724505E-2"/>
          <c:w val="0.95451127954202597"/>
          <c:h val="0.92619951541027545"/>
        </c:manualLayout>
      </c:layout>
      <c:pie3DChart>
        <c:varyColors val="1"/>
        <c:ser>
          <c:idx val="0"/>
          <c:order val="0"/>
          <c:tx>
            <c:strRef>
              <c:f>Sheet1!$B$1</c:f>
              <c:strCache>
                <c:ptCount val="1"/>
                <c:pt idx="0">
                  <c:v>PERMA Model</c:v>
                </c:pt>
              </c:strCache>
            </c:strRef>
          </c:tx>
          <c:explosion val="2"/>
          <c:dPt>
            <c:idx val="0"/>
            <c:bubble3D val="0"/>
            <c:spPr>
              <a:solidFill>
                <a:schemeClr val="accent5">
                  <a:lumMod val="7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5818-4380-856C-D038948558E8}"/>
              </c:ext>
            </c:extLst>
          </c:dPt>
          <c:dPt>
            <c:idx val="1"/>
            <c:bubble3D val="0"/>
            <c:spPr>
              <a:solidFill>
                <a:srgbClr val="7030A0">
                  <a:alpha val="20000"/>
                </a:srgb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4-5818-4380-856C-D038948558E8}"/>
              </c:ext>
            </c:extLst>
          </c:dPt>
          <c:dPt>
            <c:idx val="2"/>
            <c:bubble3D val="0"/>
            <c:spPr>
              <a:solidFill>
                <a:schemeClr val="accent2">
                  <a:lumMod val="75000"/>
                  <a:alpha val="2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5818-4380-856C-D038948558E8}"/>
              </c:ext>
            </c:extLst>
          </c:dPt>
          <c:dPt>
            <c:idx val="3"/>
            <c:bubble3D val="0"/>
            <c:spPr>
              <a:solidFill>
                <a:srgbClr val="45B1B6">
                  <a:alpha val="20000"/>
                </a:srgb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5818-4380-856C-D038948558E8}"/>
              </c:ext>
            </c:extLst>
          </c:dPt>
          <c:dPt>
            <c:idx val="4"/>
            <c:bubble3D val="0"/>
            <c:spPr>
              <a:solidFill>
                <a:srgbClr val="92C646">
                  <a:alpha val="20000"/>
                </a:srgb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5818-4380-856C-D038948558E8}"/>
              </c:ext>
            </c:extLst>
          </c:dPt>
          <c:dLbls>
            <c:delete val="1"/>
          </c:dLbls>
          <c:cat>
            <c:numRef>
              <c:f>Sheet1!$A$2:$A$6</c:f>
              <c:numCache>
                <c:formatCode>General</c:formatCode>
                <c:ptCount val="5"/>
              </c:numCache>
            </c:numRef>
          </c:cat>
          <c:val>
            <c:numRef>
              <c:f>Sheet1!$B$2:$B$6</c:f>
              <c:numCache>
                <c:formatCode>General</c:formatCode>
                <c:ptCount val="5"/>
                <c:pt idx="0">
                  <c:v>20</c:v>
                </c:pt>
                <c:pt idx="1">
                  <c:v>20</c:v>
                </c:pt>
                <c:pt idx="2">
                  <c:v>20</c:v>
                </c:pt>
                <c:pt idx="3">
                  <c:v>20</c:v>
                </c:pt>
                <c:pt idx="4">
                  <c:v>20</c:v>
                </c:pt>
              </c:numCache>
            </c:numRef>
          </c:val>
          <c:extLst>
            <c:ext xmlns:c16="http://schemas.microsoft.com/office/drawing/2014/chart" uri="{C3380CC4-5D6E-409C-BE32-E72D297353CC}">
              <c16:uniqueId val="{00000000-5818-4380-856C-D038948558E8}"/>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61"/>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5488720457974058E-2"/>
          <c:y val="7.3800484589724505E-2"/>
          <c:w val="0.95451127954202597"/>
          <c:h val="0.92619951541027545"/>
        </c:manualLayout>
      </c:layout>
      <c:pie3DChart>
        <c:varyColors val="1"/>
        <c:ser>
          <c:idx val="0"/>
          <c:order val="0"/>
          <c:tx>
            <c:strRef>
              <c:f>Sheet1!$B$1</c:f>
              <c:strCache>
                <c:ptCount val="1"/>
                <c:pt idx="0">
                  <c:v>PERMA Model</c:v>
                </c:pt>
              </c:strCache>
            </c:strRef>
          </c:tx>
          <c:explosion val="7"/>
          <c:dPt>
            <c:idx val="0"/>
            <c:bubble3D val="0"/>
            <c:spPr>
              <a:solidFill>
                <a:schemeClr val="accent5">
                  <a:lumMod val="75000"/>
                  <a:alpha val="2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5818-4380-856C-D038948558E8}"/>
              </c:ext>
            </c:extLst>
          </c:dPt>
          <c:dPt>
            <c:idx val="1"/>
            <c:bubble3D val="0"/>
            <c:spPr>
              <a:solidFill>
                <a:srgbClr val="7030A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4-5818-4380-856C-D038948558E8}"/>
              </c:ext>
            </c:extLst>
          </c:dPt>
          <c:dPt>
            <c:idx val="2"/>
            <c:bubble3D val="0"/>
            <c:spPr>
              <a:solidFill>
                <a:schemeClr val="accent2">
                  <a:lumMod val="75000"/>
                  <a:alpha val="2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5818-4380-856C-D038948558E8}"/>
              </c:ext>
            </c:extLst>
          </c:dPt>
          <c:dPt>
            <c:idx val="3"/>
            <c:bubble3D val="0"/>
            <c:spPr>
              <a:solidFill>
                <a:srgbClr val="45B1B6">
                  <a:alpha val="20000"/>
                </a:srgb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5818-4380-856C-D038948558E8}"/>
              </c:ext>
            </c:extLst>
          </c:dPt>
          <c:dPt>
            <c:idx val="4"/>
            <c:bubble3D val="0"/>
            <c:spPr>
              <a:solidFill>
                <a:srgbClr val="92C646">
                  <a:alpha val="20000"/>
                </a:srgb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5818-4380-856C-D038948558E8}"/>
              </c:ext>
            </c:extLst>
          </c:dPt>
          <c:dLbls>
            <c:delete val="1"/>
          </c:dLbls>
          <c:cat>
            <c:numRef>
              <c:f>Sheet1!$A$2:$A$6</c:f>
              <c:numCache>
                <c:formatCode>General</c:formatCode>
                <c:ptCount val="5"/>
              </c:numCache>
            </c:numRef>
          </c:cat>
          <c:val>
            <c:numRef>
              <c:f>Sheet1!$B$2:$B$6</c:f>
              <c:numCache>
                <c:formatCode>General</c:formatCode>
                <c:ptCount val="5"/>
                <c:pt idx="0">
                  <c:v>20</c:v>
                </c:pt>
                <c:pt idx="1">
                  <c:v>20</c:v>
                </c:pt>
                <c:pt idx="2">
                  <c:v>20</c:v>
                </c:pt>
                <c:pt idx="3">
                  <c:v>20</c:v>
                </c:pt>
                <c:pt idx="4">
                  <c:v>20</c:v>
                </c:pt>
              </c:numCache>
            </c:numRef>
          </c:val>
          <c:extLst>
            <c:ext xmlns:c16="http://schemas.microsoft.com/office/drawing/2014/chart" uri="{C3380CC4-5D6E-409C-BE32-E72D297353CC}">
              <c16:uniqueId val="{00000000-5818-4380-856C-D038948558E8}"/>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61"/>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5488720457974058E-2"/>
          <c:y val="7.3800484589724505E-2"/>
          <c:w val="0.95451127954202597"/>
          <c:h val="0.92619951541027545"/>
        </c:manualLayout>
      </c:layout>
      <c:pie3DChart>
        <c:varyColors val="1"/>
        <c:ser>
          <c:idx val="0"/>
          <c:order val="0"/>
          <c:tx>
            <c:strRef>
              <c:f>Sheet1!$B$1</c:f>
              <c:strCache>
                <c:ptCount val="1"/>
                <c:pt idx="0">
                  <c:v>PERMA Model</c:v>
                </c:pt>
              </c:strCache>
            </c:strRef>
          </c:tx>
          <c:explosion val="7"/>
          <c:dPt>
            <c:idx val="0"/>
            <c:bubble3D val="0"/>
            <c:spPr>
              <a:solidFill>
                <a:schemeClr val="accent5">
                  <a:lumMod val="75000"/>
                  <a:alpha val="2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5818-4380-856C-D038948558E8}"/>
              </c:ext>
            </c:extLst>
          </c:dPt>
          <c:dPt>
            <c:idx val="1"/>
            <c:bubble3D val="0"/>
            <c:spPr>
              <a:solidFill>
                <a:srgbClr val="7030A0">
                  <a:alpha val="20000"/>
                </a:srgb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4-5818-4380-856C-D038948558E8}"/>
              </c:ext>
            </c:extLst>
          </c:dPt>
          <c:dPt>
            <c:idx val="2"/>
            <c:bubble3D val="0"/>
            <c:spPr>
              <a:solidFill>
                <a:schemeClr val="accent2">
                  <a:lumMod val="7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5818-4380-856C-D038948558E8}"/>
              </c:ext>
            </c:extLst>
          </c:dPt>
          <c:dPt>
            <c:idx val="3"/>
            <c:bubble3D val="0"/>
            <c:spPr>
              <a:solidFill>
                <a:srgbClr val="45B1B6">
                  <a:alpha val="20000"/>
                </a:srgb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5818-4380-856C-D038948558E8}"/>
              </c:ext>
            </c:extLst>
          </c:dPt>
          <c:dPt>
            <c:idx val="4"/>
            <c:bubble3D val="0"/>
            <c:spPr>
              <a:solidFill>
                <a:srgbClr val="92C646">
                  <a:alpha val="20000"/>
                </a:srgb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5818-4380-856C-D038948558E8}"/>
              </c:ext>
            </c:extLst>
          </c:dPt>
          <c:dLbls>
            <c:delete val="1"/>
          </c:dLbls>
          <c:cat>
            <c:numRef>
              <c:f>Sheet1!$A$2:$A$6</c:f>
              <c:numCache>
                <c:formatCode>General</c:formatCode>
                <c:ptCount val="5"/>
              </c:numCache>
            </c:numRef>
          </c:cat>
          <c:val>
            <c:numRef>
              <c:f>Sheet1!$B$2:$B$6</c:f>
              <c:numCache>
                <c:formatCode>General</c:formatCode>
                <c:ptCount val="5"/>
                <c:pt idx="0">
                  <c:v>20</c:v>
                </c:pt>
                <c:pt idx="1">
                  <c:v>20</c:v>
                </c:pt>
                <c:pt idx="2">
                  <c:v>20</c:v>
                </c:pt>
                <c:pt idx="3">
                  <c:v>20</c:v>
                </c:pt>
                <c:pt idx="4">
                  <c:v>20</c:v>
                </c:pt>
              </c:numCache>
            </c:numRef>
          </c:val>
          <c:extLst>
            <c:ext xmlns:c16="http://schemas.microsoft.com/office/drawing/2014/chart" uri="{C3380CC4-5D6E-409C-BE32-E72D297353CC}">
              <c16:uniqueId val="{00000000-5818-4380-856C-D038948558E8}"/>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6D589D-66D3-4796-A9F5-56D1C5D3721A}"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US"/>
        </a:p>
      </dgm:t>
    </dgm:pt>
    <dgm:pt modelId="{A62AFB0C-CD93-4155-A613-DFD54FDB988C}">
      <dgm:prSet phldrT="[Text]"/>
      <dgm:spPr>
        <a:solidFill>
          <a:srgbClr val="92C646"/>
        </a:solidFill>
        <a:ln>
          <a:noFill/>
        </a:ln>
      </dgm:spPr>
      <dgm:t>
        <a:bodyPr/>
        <a:lstStyle/>
        <a:p>
          <a:r>
            <a:rPr lang="en-US">
              <a:solidFill>
                <a:srgbClr val="7030A0"/>
              </a:solidFill>
            </a:rPr>
            <a:t>Less emphasis</a:t>
          </a:r>
        </a:p>
      </dgm:t>
    </dgm:pt>
    <dgm:pt modelId="{9228407B-B573-4557-B538-3F6057B2BF23}" type="parTrans" cxnId="{B69244CC-CD31-4787-9B79-71350DAB2EB3}">
      <dgm:prSet/>
      <dgm:spPr/>
      <dgm:t>
        <a:bodyPr/>
        <a:lstStyle/>
        <a:p>
          <a:endParaRPr lang="en-US"/>
        </a:p>
      </dgm:t>
    </dgm:pt>
    <dgm:pt modelId="{8EB07FFC-208B-401F-AD71-6FA225F1B34E}" type="sibTrans" cxnId="{B69244CC-CD31-4787-9B79-71350DAB2EB3}">
      <dgm:prSet/>
      <dgm:spPr/>
      <dgm:t>
        <a:bodyPr/>
        <a:lstStyle/>
        <a:p>
          <a:endParaRPr lang="en-US"/>
        </a:p>
      </dgm:t>
    </dgm:pt>
    <dgm:pt modelId="{F09D3440-F853-40BC-BE88-56A5541B5D29}">
      <dgm:prSet phldrT="[Text]" custT="1"/>
      <dgm:spPr>
        <a:solidFill>
          <a:srgbClr val="92C646"/>
        </a:solidFill>
        <a:ln>
          <a:noFill/>
        </a:ln>
      </dgm:spPr>
      <dgm:t>
        <a:bodyPr/>
        <a:lstStyle/>
        <a:p>
          <a:r>
            <a:rPr lang="en-US" sz="1700"/>
            <a:t>Human deficits and weaknesses</a:t>
          </a:r>
        </a:p>
      </dgm:t>
    </dgm:pt>
    <dgm:pt modelId="{A4A3FA5E-6590-4F39-BD8E-126461573324}" type="parTrans" cxnId="{28690FBE-F43E-403C-AB5F-C5FAE6AC8895}">
      <dgm:prSet/>
      <dgm:spPr/>
      <dgm:t>
        <a:bodyPr/>
        <a:lstStyle/>
        <a:p>
          <a:endParaRPr lang="en-US"/>
        </a:p>
      </dgm:t>
    </dgm:pt>
    <dgm:pt modelId="{BEFF6C1F-09BF-4F17-A521-8374482545BA}" type="sibTrans" cxnId="{28690FBE-F43E-403C-AB5F-C5FAE6AC8895}">
      <dgm:prSet/>
      <dgm:spPr/>
      <dgm:t>
        <a:bodyPr/>
        <a:lstStyle/>
        <a:p>
          <a:endParaRPr lang="en-US"/>
        </a:p>
      </dgm:t>
    </dgm:pt>
    <dgm:pt modelId="{43600953-C36F-4EAC-AF43-B48223E83C66}">
      <dgm:prSet phldrT="[Text]"/>
      <dgm:spPr>
        <a:solidFill>
          <a:srgbClr val="45B1B6">
            <a:alpha val="90000"/>
          </a:srgbClr>
        </a:solidFill>
        <a:ln>
          <a:noFill/>
        </a:ln>
      </dgm:spPr>
      <dgm:t>
        <a:bodyPr/>
        <a:lstStyle/>
        <a:p>
          <a:r>
            <a:rPr lang="en-US">
              <a:solidFill>
                <a:srgbClr val="7030A0"/>
              </a:solidFill>
            </a:rPr>
            <a:t>More emphasis</a:t>
          </a:r>
        </a:p>
      </dgm:t>
    </dgm:pt>
    <dgm:pt modelId="{0388F5E5-2A6A-42C3-818E-734CAFB1563D}" type="parTrans" cxnId="{254629ED-1323-4B8E-A43C-9EE40B82135F}">
      <dgm:prSet/>
      <dgm:spPr/>
      <dgm:t>
        <a:bodyPr/>
        <a:lstStyle/>
        <a:p>
          <a:endParaRPr lang="en-US"/>
        </a:p>
      </dgm:t>
    </dgm:pt>
    <dgm:pt modelId="{2BA3D0AA-1307-43EB-95A1-F6FBF8D73482}" type="sibTrans" cxnId="{254629ED-1323-4B8E-A43C-9EE40B82135F}">
      <dgm:prSet/>
      <dgm:spPr/>
      <dgm:t>
        <a:bodyPr/>
        <a:lstStyle/>
        <a:p>
          <a:endParaRPr lang="en-US"/>
        </a:p>
      </dgm:t>
    </dgm:pt>
    <dgm:pt modelId="{F25403A8-369F-4BE8-9968-595055B7953F}">
      <dgm:prSet phldrT="[Text]" custT="1"/>
      <dgm:spPr>
        <a:solidFill>
          <a:srgbClr val="45B1B6"/>
        </a:solidFill>
        <a:ln>
          <a:noFill/>
        </a:ln>
      </dgm:spPr>
      <dgm:t>
        <a:bodyPr/>
        <a:lstStyle/>
        <a:p>
          <a:r>
            <a:rPr lang="en-US" sz="1800"/>
            <a:t>Human strengths</a:t>
          </a:r>
        </a:p>
      </dgm:t>
    </dgm:pt>
    <dgm:pt modelId="{395E20AA-765D-40CF-B424-6B22C1281BA2}" type="parTrans" cxnId="{D2F202F5-0F0B-4D62-9570-37636D792DB2}">
      <dgm:prSet/>
      <dgm:spPr/>
      <dgm:t>
        <a:bodyPr/>
        <a:lstStyle/>
        <a:p>
          <a:endParaRPr lang="en-US"/>
        </a:p>
      </dgm:t>
    </dgm:pt>
    <dgm:pt modelId="{90392139-414B-476D-BF56-C4939FCB2B49}" type="sibTrans" cxnId="{D2F202F5-0F0B-4D62-9570-37636D792DB2}">
      <dgm:prSet/>
      <dgm:spPr/>
      <dgm:t>
        <a:bodyPr/>
        <a:lstStyle/>
        <a:p>
          <a:endParaRPr lang="en-US"/>
        </a:p>
      </dgm:t>
    </dgm:pt>
    <dgm:pt modelId="{88C31B61-A72A-4A8D-A746-D09B60A62A78}">
      <dgm:prSet phldrT="[Text]" custT="1"/>
      <dgm:spPr>
        <a:solidFill>
          <a:srgbClr val="45B1B6"/>
        </a:solidFill>
        <a:ln>
          <a:noFill/>
        </a:ln>
      </dgm:spPr>
      <dgm:t>
        <a:bodyPr/>
        <a:lstStyle/>
        <a:p>
          <a:r>
            <a:rPr lang="en-US" sz="1800"/>
            <a:t>Improving well-being</a:t>
          </a:r>
        </a:p>
      </dgm:t>
    </dgm:pt>
    <dgm:pt modelId="{9B3B1840-D631-4E99-A7C9-09CE6F5C1311}" type="parTrans" cxnId="{F5C3E162-E857-4DB1-BFCD-5CC86BA732DE}">
      <dgm:prSet/>
      <dgm:spPr/>
      <dgm:t>
        <a:bodyPr/>
        <a:lstStyle/>
        <a:p>
          <a:endParaRPr lang="en-US"/>
        </a:p>
      </dgm:t>
    </dgm:pt>
    <dgm:pt modelId="{CEEA6BDD-1338-4358-B134-3F66852579CF}" type="sibTrans" cxnId="{F5C3E162-E857-4DB1-BFCD-5CC86BA732DE}">
      <dgm:prSet/>
      <dgm:spPr/>
      <dgm:t>
        <a:bodyPr/>
        <a:lstStyle/>
        <a:p>
          <a:endParaRPr lang="en-US"/>
        </a:p>
      </dgm:t>
    </dgm:pt>
    <dgm:pt modelId="{510E9126-C545-4595-AC3E-89EA5B918799}">
      <dgm:prSet phldrT="[Text]" custT="1"/>
      <dgm:spPr>
        <a:solidFill>
          <a:srgbClr val="45B1B6"/>
        </a:solidFill>
        <a:ln>
          <a:noFill/>
        </a:ln>
      </dgm:spPr>
      <dgm:t>
        <a:bodyPr/>
        <a:lstStyle/>
        <a:p>
          <a:r>
            <a:rPr lang="en-US" sz="1800"/>
            <a:t>Average to great</a:t>
          </a:r>
        </a:p>
      </dgm:t>
    </dgm:pt>
    <dgm:pt modelId="{4EBEE90C-2408-4986-9215-5EC56A5943F5}" type="parTrans" cxnId="{E103F5F5-587F-497D-957B-3E9D62625356}">
      <dgm:prSet/>
      <dgm:spPr/>
      <dgm:t>
        <a:bodyPr/>
        <a:lstStyle/>
        <a:p>
          <a:endParaRPr lang="en-US"/>
        </a:p>
      </dgm:t>
    </dgm:pt>
    <dgm:pt modelId="{A85F53F3-92D3-410A-87A9-6991E3A49AD7}" type="sibTrans" cxnId="{E103F5F5-587F-497D-957B-3E9D62625356}">
      <dgm:prSet/>
      <dgm:spPr/>
      <dgm:t>
        <a:bodyPr/>
        <a:lstStyle/>
        <a:p>
          <a:endParaRPr lang="en-US"/>
        </a:p>
      </dgm:t>
    </dgm:pt>
    <dgm:pt modelId="{C0160FB9-E104-40A7-9371-E61B3D6674AB}">
      <dgm:prSet phldrT="[Text]" custT="1"/>
      <dgm:spPr>
        <a:solidFill>
          <a:srgbClr val="92C646"/>
        </a:solidFill>
        <a:ln>
          <a:noFill/>
        </a:ln>
      </dgm:spPr>
      <dgm:t>
        <a:bodyPr/>
        <a:lstStyle/>
        <a:p>
          <a:r>
            <a:rPr lang="en-US" sz="1800"/>
            <a:t>Fixing pathology</a:t>
          </a:r>
        </a:p>
      </dgm:t>
    </dgm:pt>
    <dgm:pt modelId="{F48E69B5-F32F-457C-9E80-796A40AD5B71}" type="parTrans" cxnId="{2A869DAD-E565-474D-BEB6-DF7A83F14DE0}">
      <dgm:prSet/>
      <dgm:spPr/>
      <dgm:t>
        <a:bodyPr/>
        <a:lstStyle/>
        <a:p>
          <a:endParaRPr lang="en-US"/>
        </a:p>
      </dgm:t>
    </dgm:pt>
    <dgm:pt modelId="{0231D7BB-E6E6-4027-9B0A-65C543E3DED3}" type="sibTrans" cxnId="{2A869DAD-E565-474D-BEB6-DF7A83F14DE0}">
      <dgm:prSet/>
      <dgm:spPr/>
      <dgm:t>
        <a:bodyPr/>
        <a:lstStyle/>
        <a:p>
          <a:endParaRPr lang="en-US"/>
        </a:p>
      </dgm:t>
    </dgm:pt>
    <dgm:pt modelId="{85F2B975-BAD7-4BAB-908D-37FB479ACA77}" type="pres">
      <dgm:prSet presAssocID="{F06D589D-66D3-4796-A9F5-56D1C5D3721A}" presName="outerComposite" presStyleCnt="0">
        <dgm:presLayoutVars>
          <dgm:chMax val="2"/>
          <dgm:animLvl val="lvl"/>
          <dgm:resizeHandles val="exact"/>
        </dgm:presLayoutVars>
      </dgm:prSet>
      <dgm:spPr/>
    </dgm:pt>
    <dgm:pt modelId="{9E475C70-0C50-4301-BE7F-DBC3D7B9CFCB}" type="pres">
      <dgm:prSet presAssocID="{F06D589D-66D3-4796-A9F5-56D1C5D3721A}" presName="dummyMaxCanvas" presStyleCnt="0"/>
      <dgm:spPr/>
    </dgm:pt>
    <dgm:pt modelId="{66A36A32-57B9-43CE-8DFC-FB22D4D93275}" type="pres">
      <dgm:prSet presAssocID="{F06D589D-66D3-4796-A9F5-56D1C5D3721A}" presName="parentComposite" presStyleCnt="0"/>
      <dgm:spPr/>
    </dgm:pt>
    <dgm:pt modelId="{47AAB738-2E3B-490A-8188-F09F9EA6F3BB}" type="pres">
      <dgm:prSet presAssocID="{F06D589D-66D3-4796-A9F5-56D1C5D3721A}" presName="parent1" presStyleLbl="alignAccFollowNode1" presStyleIdx="0" presStyleCnt="4">
        <dgm:presLayoutVars>
          <dgm:chMax val="4"/>
        </dgm:presLayoutVars>
      </dgm:prSet>
      <dgm:spPr/>
    </dgm:pt>
    <dgm:pt modelId="{03A0F29F-6793-431B-A6DE-7F852F215C45}" type="pres">
      <dgm:prSet presAssocID="{F06D589D-66D3-4796-A9F5-56D1C5D3721A}" presName="parent2" presStyleLbl="alignAccFollowNode1" presStyleIdx="1" presStyleCnt="4">
        <dgm:presLayoutVars>
          <dgm:chMax val="4"/>
        </dgm:presLayoutVars>
      </dgm:prSet>
      <dgm:spPr/>
    </dgm:pt>
    <dgm:pt modelId="{5443FD48-049B-4E81-9B06-2C3B5BC9C568}" type="pres">
      <dgm:prSet presAssocID="{F06D589D-66D3-4796-A9F5-56D1C5D3721A}" presName="childrenComposite" presStyleCnt="0"/>
      <dgm:spPr/>
    </dgm:pt>
    <dgm:pt modelId="{EEB85081-ECA8-4725-9A0E-D21A0029A83C}" type="pres">
      <dgm:prSet presAssocID="{F06D589D-66D3-4796-A9F5-56D1C5D3721A}" presName="dummyMaxCanvas_ChildArea" presStyleCnt="0"/>
      <dgm:spPr/>
    </dgm:pt>
    <dgm:pt modelId="{A385E8D3-E5CF-4C61-9DDB-C0DB264BE96D}" type="pres">
      <dgm:prSet presAssocID="{F06D589D-66D3-4796-A9F5-56D1C5D3721A}" presName="fulcrum" presStyleLbl="alignAccFollowNode1" presStyleIdx="2" presStyleCnt="4"/>
      <dgm:spPr>
        <a:solidFill>
          <a:schemeClr val="accent5">
            <a:lumMod val="75000"/>
            <a:alpha val="90000"/>
          </a:schemeClr>
        </a:solidFill>
        <a:ln>
          <a:noFill/>
        </a:ln>
      </dgm:spPr>
    </dgm:pt>
    <dgm:pt modelId="{BB1E02DC-7B45-48C9-96D4-49B0CE7E190A}" type="pres">
      <dgm:prSet presAssocID="{F06D589D-66D3-4796-A9F5-56D1C5D3721A}" presName="balance_23" presStyleLbl="alignAccFollowNode1" presStyleIdx="3" presStyleCnt="4">
        <dgm:presLayoutVars>
          <dgm:bulletEnabled val="1"/>
        </dgm:presLayoutVars>
      </dgm:prSet>
      <dgm:spPr>
        <a:solidFill>
          <a:schemeClr val="accent5">
            <a:lumMod val="75000"/>
            <a:alpha val="90000"/>
          </a:schemeClr>
        </a:solidFill>
        <a:ln>
          <a:noFill/>
        </a:ln>
      </dgm:spPr>
    </dgm:pt>
    <dgm:pt modelId="{68CF2A27-F249-45D3-B321-C7086F2EF714}" type="pres">
      <dgm:prSet presAssocID="{F06D589D-66D3-4796-A9F5-56D1C5D3721A}" presName="right_23_1" presStyleLbl="node1" presStyleIdx="0" presStyleCnt="5">
        <dgm:presLayoutVars>
          <dgm:bulletEnabled val="1"/>
        </dgm:presLayoutVars>
      </dgm:prSet>
      <dgm:spPr/>
    </dgm:pt>
    <dgm:pt modelId="{F520ABE1-B45D-438C-863C-63E09D2A01D1}" type="pres">
      <dgm:prSet presAssocID="{F06D589D-66D3-4796-A9F5-56D1C5D3721A}" presName="right_23_2" presStyleLbl="node1" presStyleIdx="1" presStyleCnt="5">
        <dgm:presLayoutVars>
          <dgm:bulletEnabled val="1"/>
        </dgm:presLayoutVars>
      </dgm:prSet>
      <dgm:spPr/>
    </dgm:pt>
    <dgm:pt modelId="{DC4CED45-C344-4E6C-8224-E60A1E4C6832}" type="pres">
      <dgm:prSet presAssocID="{F06D589D-66D3-4796-A9F5-56D1C5D3721A}" presName="right_23_3" presStyleLbl="node1" presStyleIdx="2" presStyleCnt="5">
        <dgm:presLayoutVars>
          <dgm:bulletEnabled val="1"/>
        </dgm:presLayoutVars>
      </dgm:prSet>
      <dgm:spPr/>
    </dgm:pt>
    <dgm:pt modelId="{44D57E9E-3ECA-41DB-8743-FDCEF4D09B21}" type="pres">
      <dgm:prSet presAssocID="{F06D589D-66D3-4796-A9F5-56D1C5D3721A}" presName="left_23_1" presStyleLbl="node1" presStyleIdx="3" presStyleCnt="5">
        <dgm:presLayoutVars>
          <dgm:bulletEnabled val="1"/>
        </dgm:presLayoutVars>
      </dgm:prSet>
      <dgm:spPr/>
    </dgm:pt>
    <dgm:pt modelId="{886D5D81-17E4-4C91-A8D7-7AB69FA7182C}" type="pres">
      <dgm:prSet presAssocID="{F06D589D-66D3-4796-A9F5-56D1C5D3721A}" presName="left_23_2" presStyleLbl="node1" presStyleIdx="4" presStyleCnt="5">
        <dgm:presLayoutVars>
          <dgm:bulletEnabled val="1"/>
        </dgm:presLayoutVars>
      </dgm:prSet>
      <dgm:spPr/>
    </dgm:pt>
  </dgm:ptLst>
  <dgm:cxnLst>
    <dgm:cxn modelId="{93B9DC24-4F3B-4BE1-9760-5721F82FBBFB}" type="presOf" srcId="{C0160FB9-E104-40A7-9371-E61B3D6674AB}" destId="{44D57E9E-3ECA-41DB-8743-FDCEF4D09B21}" srcOrd="0" destOrd="0" presId="urn:microsoft.com/office/officeart/2005/8/layout/balance1"/>
    <dgm:cxn modelId="{3DE3F83C-4061-4D0C-8F7B-B34F896E7865}" type="presOf" srcId="{F09D3440-F853-40BC-BE88-56A5541B5D29}" destId="{886D5D81-17E4-4C91-A8D7-7AB69FA7182C}" srcOrd="0" destOrd="0" presId="urn:microsoft.com/office/officeart/2005/8/layout/balance1"/>
    <dgm:cxn modelId="{2169A65F-911C-4FAF-AF2B-FBF9B779F681}" type="presOf" srcId="{A62AFB0C-CD93-4155-A613-DFD54FDB988C}" destId="{47AAB738-2E3B-490A-8188-F09F9EA6F3BB}" srcOrd="0" destOrd="0" presId="urn:microsoft.com/office/officeart/2005/8/layout/balance1"/>
    <dgm:cxn modelId="{F5C3E162-E857-4DB1-BFCD-5CC86BA732DE}" srcId="{43600953-C36F-4EAC-AF43-B48223E83C66}" destId="{88C31B61-A72A-4A8D-A746-D09B60A62A78}" srcOrd="1" destOrd="0" parTransId="{9B3B1840-D631-4E99-A7C9-09CE6F5C1311}" sibTransId="{CEEA6BDD-1338-4358-B134-3F66852579CF}"/>
    <dgm:cxn modelId="{1DAA1D4B-34DD-4E7C-BB06-469867EE616D}" type="presOf" srcId="{43600953-C36F-4EAC-AF43-B48223E83C66}" destId="{03A0F29F-6793-431B-A6DE-7F852F215C45}" srcOrd="0" destOrd="0" presId="urn:microsoft.com/office/officeart/2005/8/layout/balance1"/>
    <dgm:cxn modelId="{7731C479-E7ED-42E8-9BA1-F2EF3BE6C5BC}" type="presOf" srcId="{510E9126-C545-4595-AC3E-89EA5B918799}" destId="{DC4CED45-C344-4E6C-8224-E60A1E4C6832}" srcOrd="0" destOrd="0" presId="urn:microsoft.com/office/officeart/2005/8/layout/balance1"/>
    <dgm:cxn modelId="{9FB6607E-00A2-4CD0-B2AB-706E571C8A0B}" type="presOf" srcId="{F25403A8-369F-4BE8-9968-595055B7953F}" destId="{68CF2A27-F249-45D3-B321-C7086F2EF714}" srcOrd="0" destOrd="0" presId="urn:microsoft.com/office/officeart/2005/8/layout/balance1"/>
    <dgm:cxn modelId="{421A0D9F-9593-4817-9BD3-B6962EDCE5DA}" type="presOf" srcId="{F06D589D-66D3-4796-A9F5-56D1C5D3721A}" destId="{85F2B975-BAD7-4BAB-908D-37FB479ACA77}" srcOrd="0" destOrd="0" presId="urn:microsoft.com/office/officeart/2005/8/layout/balance1"/>
    <dgm:cxn modelId="{1F93D8A9-830C-447B-9F35-D3F7B25EBE31}" type="presOf" srcId="{88C31B61-A72A-4A8D-A746-D09B60A62A78}" destId="{F520ABE1-B45D-438C-863C-63E09D2A01D1}" srcOrd="0" destOrd="0" presId="urn:microsoft.com/office/officeart/2005/8/layout/balance1"/>
    <dgm:cxn modelId="{2A869DAD-E565-474D-BEB6-DF7A83F14DE0}" srcId="{A62AFB0C-CD93-4155-A613-DFD54FDB988C}" destId="{C0160FB9-E104-40A7-9371-E61B3D6674AB}" srcOrd="0" destOrd="0" parTransId="{F48E69B5-F32F-457C-9E80-796A40AD5B71}" sibTransId="{0231D7BB-E6E6-4027-9B0A-65C543E3DED3}"/>
    <dgm:cxn modelId="{28690FBE-F43E-403C-AB5F-C5FAE6AC8895}" srcId="{A62AFB0C-CD93-4155-A613-DFD54FDB988C}" destId="{F09D3440-F853-40BC-BE88-56A5541B5D29}" srcOrd="1" destOrd="0" parTransId="{A4A3FA5E-6590-4F39-BD8E-126461573324}" sibTransId="{BEFF6C1F-09BF-4F17-A521-8374482545BA}"/>
    <dgm:cxn modelId="{B69244CC-CD31-4787-9B79-71350DAB2EB3}" srcId="{F06D589D-66D3-4796-A9F5-56D1C5D3721A}" destId="{A62AFB0C-CD93-4155-A613-DFD54FDB988C}" srcOrd="0" destOrd="0" parTransId="{9228407B-B573-4557-B538-3F6057B2BF23}" sibTransId="{8EB07FFC-208B-401F-AD71-6FA225F1B34E}"/>
    <dgm:cxn modelId="{254629ED-1323-4B8E-A43C-9EE40B82135F}" srcId="{F06D589D-66D3-4796-A9F5-56D1C5D3721A}" destId="{43600953-C36F-4EAC-AF43-B48223E83C66}" srcOrd="1" destOrd="0" parTransId="{0388F5E5-2A6A-42C3-818E-734CAFB1563D}" sibTransId="{2BA3D0AA-1307-43EB-95A1-F6FBF8D73482}"/>
    <dgm:cxn modelId="{D2F202F5-0F0B-4D62-9570-37636D792DB2}" srcId="{43600953-C36F-4EAC-AF43-B48223E83C66}" destId="{F25403A8-369F-4BE8-9968-595055B7953F}" srcOrd="0" destOrd="0" parTransId="{395E20AA-765D-40CF-B424-6B22C1281BA2}" sibTransId="{90392139-414B-476D-BF56-C4939FCB2B49}"/>
    <dgm:cxn modelId="{E103F5F5-587F-497D-957B-3E9D62625356}" srcId="{43600953-C36F-4EAC-AF43-B48223E83C66}" destId="{510E9126-C545-4595-AC3E-89EA5B918799}" srcOrd="2" destOrd="0" parTransId="{4EBEE90C-2408-4986-9215-5EC56A5943F5}" sibTransId="{A85F53F3-92D3-410A-87A9-6991E3A49AD7}"/>
    <dgm:cxn modelId="{7795104A-A177-4D1A-BCA3-555CCE593BD4}" type="presParOf" srcId="{85F2B975-BAD7-4BAB-908D-37FB479ACA77}" destId="{9E475C70-0C50-4301-BE7F-DBC3D7B9CFCB}" srcOrd="0" destOrd="0" presId="urn:microsoft.com/office/officeart/2005/8/layout/balance1"/>
    <dgm:cxn modelId="{6E17324E-E614-42AF-BE4D-D8C831410917}" type="presParOf" srcId="{85F2B975-BAD7-4BAB-908D-37FB479ACA77}" destId="{66A36A32-57B9-43CE-8DFC-FB22D4D93275}" srcOrd="1" destOrd="0" presId="urn:microsoft.com/office/officeart/2005/8/layout/balance1"/>
    <dgm:cxn modelId="{A17676E4-C615-4B8C-B29E-6FD12270AEA8}" type="presParOf" srcId="{66A36A32-57B9-43CE-8DFC-FB22D4D93275}" destId="{47AAB738-2E3B-490A-8188-F09F9EA6F3BB}" srcOrd="0" destOrd="0" presId="urn:microsoft.com/office/officeart/2005/8/layout/balance1"/>
    <dgm:cxn modelId="{4B1B2BD7-456D-49D9-A04A-3AE28FCC5345}" type="presParOf" srcId="{66A36A32-57B9-43CE-8DFC-FB22D4D93275}" destId="{03A0F29F-6793-431B-A6DE-7F852F215C45}" srcOrd="1" destOrd="0" presId="urn:microsoft.com/office/officeart/2005/8/layout/balance1"/>
    <dgm:cxn modelId="{B1052E9E-5655-4A3E-8626-03B53C7BFE64}" type="presParOf" srcId="{85F2B975-BAD7-4BAB-908D-37FB479ACA77}" destId="{5443FD48-049B-4E81-9B06-2C3B5BC9C568}" srcOrd="2" destOrd="0" presId="urn:microsoft.com/office/officeart/2005/8/layout/balance1"/>
    <dgm:cxn modelId="{19271BF0-08D2-4DDF-9E54-05B4153CBC2D}" type="presParOf" srcId="{5443FD48-049B-4E81-9B06-2C3B5BC9C568}" destId="{EEB85081-ECA8-4725-9A0E-D21A0029A83C}" srcOrd="0" destOrd="0" presId="urn:microsoft.com/office/officeart/2005/8/layout/balance1"/>
    <dgm:cxn modelId="{6C9C43F6-E5EB-41E6-A461-8DFE19B0CAAD}" type="presParOf" srcId="{5443FD48-049B-4E81-9B06-2C3B5BC9C568}" destId="{A385E8D3-E5CF-4C61-9DDB-C0DB264BE96D}" srcOrd="1" destOrd="0" presId="urn:microsoft.com/office/officeart/2005/8/layout/balance1"/>
    <dgm:cxn modelId="{0F46A873-DEF8-48AB-AE9E-5BDEE6056960}" type="presParOf" srcId="{5443FD48-049B-4E81-9B06-2C3B5BC9C568}" destId="{BB1E02DC-7B45-48C9-96D4-49B0CE7E190A}" srcOrd="2" destOrd="0" presId="urn:microsoft.com/office/officeart/2005/8/layout/balance1"/>
    <dgm:cxn modelId="{524A7EB4-9C55-428C-83BB-250965898A32}" type="presParOf" srcId="{5443FD48-049B-4E81-9B06-2C3B5BC9C568}" destId="{68CF2A27-F249-45D3-B321-C7086F2EF714}" srcOrd="3" destOrd="0" presId="urn:microsoft.com/office/officeart/2005/8/layout/balance1"/>
    <dgm:cxn modelId="{DA209EED-3220-404F-B5C9-EA02609C3588}" type="presParOf" srcId="{5443FD48-049B-4E81-9B06-2C3B5BC9C568}" destId="{F520ABE1-B45D-438C-863C-63E09D2A01D1}" srcOrd="4" destOrd="0" presId="urn:microsoft.com/office/officeart/2005/8/layout/balance1"/>
    <dgm:cxn modelId="{C3D61F3F-0CAB-4DA9-9CCD-8397DCD707F1}" type="presParOf" srcId="{5443FD48-049B-4E81-9B06-2C3B5BC9C568}" destId="{DC4CED45-C344-4E6C-8224-E60A1E4C6832}" srcOrd="5" destOrd="0" presId="urn:microsoft.com/office/officeart/2005/8/layout/balance1"/>
    <dgm:cxn modelId="{ED602493-F602-45A2-88BA-FE7AEA10B574}" type="presParOf" srcId="{5443FD48-049B-4E81-9B06-2C3B5BC9C568}" destId="{44D57E9E-3ECA-41DB-8743-FDCEF4D09B21}" srcOrd="6" destOrd="0" presId="urn:microsoft.com/office/officeart/2005/8/layout/balance1"/>
    <dgm:cxn modelId="{71A6570E-F7C4-46CA-8E03-894520A2D777}" type="presParOf" srcId="{5443FD48-049B-4E81-9B06-2C3B5BC9C568}" destId="{886D5D81-17E4-4C91-A8D7-7AB69FA7182C}" srcOrd="7"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0F2583-BB7F-410A-9B6D-9B4898789075}"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CE82F8D9-3320-4F07-9AD2-4AFBBA45C3D8}">
      <dgm:prSet/>
      <dgm:spPr/>
      <dgm:t>
        <a:bodyPr/>
        <a:lstStyle/>
        <a:p>
          <a:r>
            <a:rPr lang="en-US" b="0" i="0" baseline="0"/>
            <a:t>Random acts of kindness</a:t>
          </a:r>
          <a:endParaRPr lang="en-US"/>
        </a:p>
      </dgm:t>
    </dgm:pt>
    <dgm:pt modelId="{179ABC25-16EE-4A71-B7B1-9D36A675B69D}" type="parTrans" cxnId="{14D93763-1B33-422B-B11F-5A1F46E55F7E}">
      <dgm:prSet/>
      <dgm:spPr/>
      <dgm:t>
        <a:bodyPr/>
        <a:lstStyle/>
        <a:p>
          <a:endParaRPr lang="en-US"/>
        </a:p>
      </dgm:t>
    </dgm:pt>
    <dgm:pt modelId="{069A535D-D6BD-4E5B-98FF-8336530688FD}" type="sibTrans" cxnId="{14D93763-1B33-422B-B11F-5A1F46E55F7E}">
      <dgm:prSet/>
      <dgm:spPr/>
      <dgm:t>
        <a:bodyPr/>
        <a:lstStyle/>
        <a:p>
          <a:endParaRPr lang="en-US"/>
        </a:p>
      </dgm:t>
    </dgm:pt>
    <dgm:pt modelId="{2BCB752C-3884-4E26-B478-7CC6D4D671E9}">
      <dgm:prSet/>
      <dgm:spPr/>
      <dgm:t>
        <a:bodyPr/>
        <a:lstStyle/>
        <a:p>
          <a:r>
            <a:rPr lang="en-US" b="0" i="0" baseline="0"/>
            <a:t>Focus on what’s good</a:t>
          </a:r>
          <a:endParaRPr lang="en-US"/>
        </a:p>
      </dgm:t>
    </dgm:pt>
    <dgm:pt modelId="{75AC4D3D-466E-4DB9-88A7-5439179E5C19}" type="parTrans" cxnId="{B3A31B3B-17A3-4B1C-86AB-A43B8B4C0F5A}">
      <dgm:prSet/>
      <dgm:spPr/>
      <dgm:t>
        <a:bodyPr/>
        <a:lstStyle/>
        <a:p>
          <a:endParaRPr lang="en-US"/>
        </a:p>
      </dgm:t>
    </dgm:pt>
    <dgm:pt modelId="{70371CA1-97B1-4E5A-909D-B60001DE86D9}" type="sibTrans" cxnId="{B3A31B3B-17A3-4B1C-86AB-A43B8B4C0F5A}">
      <dgm:prSet/>
      <dgm:spPr/>
      <dgm:t>
        <a:bodyPr/>
        <a:lstStyle/>
        <a:p>
          <a:endParaRPr lang="en-US"/>
        </a:p>
      </dgm:t>
    </dgm:pt>
    <dgm:pt modelId="{54179013-39FF-4495-8BD4-720DC943D5FE}">
      <dgm:prSet/>
      <dgm:spPr/>
      <dgm:t>
        <a:bodyPr/>
        <a:lstStyle/>
        <a:p>
          <a:r>
            <a:rPr lang="en-US" b="0" i="0" baseline="0"/>
            <a:t>Gratitude journaling, gratitude jar or gratitude connections</a:t>
          </a:r>
          <a:endParaRPr lang="en-US"/>
        </a:p>
      </dgm:t>
    </dgm:pt>
    <dgm:pt modelId="{3E8DAE15-4B88-4076-93C9-49B78EA6DEAB}" type="parTrans" cxnId="{9E1EDBE0-9D73-4863-9775-9313D8F27F51}">
      <dgm:prSet/>
      <dgm:spPr/>
      <dgm:t>
        <a:bodyPr/>
        <a:lstStyle/>
        <a:p>
          <a:endParaRPr lang="en-US"/>
        </a:p>
      </dgm:t>
    </dgm:pt>
    <dgm:pt modelId="{EC769E15-B575-4E00-9555-1F7FB4A803A5}" type="sibTrans" cxnId="{9E1EDBE0-9D73-4863-9775-9313D8F27F51}">
      <dgm:prSet/>
      <dgm:spPr/>
      <dgm:t>
        <a:bodyPr/>
        <a:lstStyle/>
        <a:p>
          <a:endParaRPr lang="en-US"/>
        </a:p>
      </dgm:t>
    </dgm:pt>
    <dgm:pt modelId="{0CFCE53D-A6E9-4661-BB3E-721B135FD00A}">
      <dgm:prSet/>
      <dgm:spPr/>
      <dgm:t>
        <a:bodyPr/>
        <a:lstStyle/>
        <a:p>
          <a:r>
            <a:rPr lang="en-US" b="0" i="0" baseline="0"/>
            <a:t>Mindfulness/meditation</a:t>
          </a:r>
          <a:endParaRPr lang="en-US"/>
        </a:p>
      </dgm:t>
    </dgm:pt>
    <dgm:pt modelId="{3817C9E6-86B1-4EE2-9070-88004C43F0AC}" type="parTrans" cxnId="{57A9723D-FDE4-48A5-A74D-4F871D500011}">
      <dgm:prSet/>
      <dgm:spPr/>
      <dgm:t>
        <a:bodyPr/>
        <a:lstStyle/>
        <a:p>
          <a:endParaRPr lang="en-US"/>
        </a:p>
      </dgm:t>
    </dgm:pt>
    <dgm:pt modelId="{A4852B86-8DE4-4652-8931-15E7269ABCB7}" type="sibTrans" cxnId="{57A9723D-FDE4-48A5-A74D-4F871D500011}">
      <dgm:prSet/>
      <dgm:spPr/>
      <dgm:t>
        <a:bodyPr/>
        <a:lstStyle/>
        <a:p>
          <a:endParaRPr lang="en-US"/>
        </a:p>
      </dgm:t>
    </dgm:pt>
    <dgm:pt modelId="{7E12CB3E-4E9F-4CBE-9572-5088C0A5AAB0}">
      <dgm:prSet/>
      <dgm:spPr/>
      <dgm:t>
        <a:bodyPr/>
        <a:lstStyle/>
        <a:p>
          <a:r>
            <a:rPr lang="en-US" b="0" i="0" baseline="0"/>
            <a:t>Using character strengths</a:t>
          </a:r>
          <a:endParaRPr lang="en-US"/>
        </a:p>
      </dgm:t>
    </dgm:pt>
    <dgm:pt modelId="{7245DF21-5297-4621-9D84-0C6852BF88EF}" type="parTrans" cxnId="{9E607227-B5BA-4B0D-8DCA-A32E0C88B6A1}">
      <dgm:prSet/>
      <dgm:spPr/>
      <dgm:t>
        <a:bodyPr/>
        <a:lstStyle/>
        <a:p>
          <a:endParaRPr lang="en-US"/>
        </a:p>
      </dgm:t>
    </dgm:pt>
    <dgm:pt modelId="{0D0A037D-8114-4B57-BB85-58E620D3F376}" type="sibTrans" cxnId="{9E607227-B5BA-4B0D-8DCA-A32E0C88B6A1}">
      <dgm:prSet/>
      <dgm:spPr/>
      <dgm:t>
        <a:bodyPr/>
        <a:lstStyle/>
        <a:p>
          <a:endParaRPr lang="en-US"/>
        </a:p>
      </dgm:t>
    </dgm:pt>
    <dgm:pt modelId="{F3A5C92D-C5CF-489C-8C25-4B7985A71E6F}">
      <dgm:prSet/>
      <dgm:spPr/>
      <dgm:t>
        <a:bodyPr/>
        <a:lstStyle/>
        <a:p>
          <a:r>
            <a:rPr lang="en-US"/>
            <a:t>Positive Reminiscence </a:t>
          </a:r>
        </a:p>
      </dgm:t>
    </dgm:pt>
    <dgm:pt modelId="{1ECB00ED-4D14-4CF5-B093-C9AE9128B612}" type="parTrans" cxnId="{BEFA6131-53A9-4525-9C25-04C97FFC2BF2}">
      <dgm:prSet/>
      <dgm:spPr/>
      <dgm:t>
        <a:bodyPr/>
        <a:lstStyle/>
        <a:p>
          <a:endParaRPr lang="en-US"/>
        </a:p>
      </dgm:t>
    </dgm:pt>
    <dgm:pt modelId="{EB37B405-BFD7-40D9-A0FC-69BA4DC4E141}" type="sibTrans" cxnId="{BEFA6131-53A9-4525-9C25-04C97FFC2BF2}">
      <dgm:prSet/>
      <dgm:spPr/>
      <dgm:t>
        <a:bodyPr/>
        <a:lstStyle/>
        <a:p>
          <a:endParaRPr lang="en-US"/>
        </a:p>
      </dgm:t>
    </dgm:pt>
    <dgm:pt modelId="{132415EA-ABD3-4DF3-9C14-EAA9198A4792}" type="pres">
      <dgm:prSet presAssocID="{E80F2583-BB7F-410A-9B6D-9B4898789075}" presName="diagram" presStyleCnt="0">
        <dgm:presLayoutVars>
          <dgm:dir/>
          <dgm:resizeHandles val="exact"/>
        </dgm:presLayoutVars>
      </dgm:prSet>
      <dgm:spPr/>
    </dgm:pt>
    <dgm:pt modelId="{030D4F86-7BA5-426D-8F5D-1AD809506428}" type="pres">
      <dgm:prSet presAssocID="{CE82F8D9-3320-4F07-9AD2-4AFBBA45C3D8}" presName="node" presStyleLbl="node1" presStyleIdx="0" presStyleCnt="6">
        <dgm:presLayoutVars>
          <dgm:bulletEnabled val="1"/>
        </dgm:presLayoutVars>
      </dgm:prSet>
      <dgm:spPr/>
    </dgm:pt>
    <dgm:pt modelId="{067FF0A3-6698-4B5B-BA06-53CCDCB06D5A}" type="pres">
      <dgm:prSet presAssocID="{069A535D-D6BD-4E5B-98FF-8336530688FD}" presName="sibTrans" presStyleCnt="0"/>
      <dgm:spPr/>
    </dgm:pt>
    <dgm:pt modelId="{90841595-A914-45FE-83D2-F01C40D3C557}" type="pres">
      <dgm:prSet presAssocID="{2BCB752C-3884-4E26-B478-7CC6D4D671E9}" presName="node" presStyleLbl="node1" presStyleIdx="1" presStyleCnt="6">
        <dgm:presLayoutVars>
          <dgm:bulletEnabled val="1"/>
        </dgm:presLayoutVars>
      </dgm:prSet>
      <dgm:spPr/>
    </dgm:pt>
    <dgm:pt modelId="{BEC1D650-980A-47CB-B528-A4EC882B9C60}" type="pres">
      <dgm:prSet presAssocID="{70371CA1-97B1-4E5A-909D-B60001DE86D9}" presName="sibTrans" presStyleCnt="0"/>
      <dgm:spPr/>
    </dgm:pt>
    <dgm:pt modelId="{16610255-F1DE-4946-A278-B9E7CF12263C}" type="pres">
      <dgm:prSet presAssocID="{54179013-39FF-4495-8BD4-720DC943D5FE}" presName="node" presStyleLbl="node1" presStyleIdx="2" presStyleCnt="6">
        <dgm:presLayoutVars>
          <dgm:bulletEnabled val="1"/>
        </dgm:presLayoutVars>
      </dgm:prSet>
      <dgm:spPr/>
    </dgm:pt>
    <dgm:pt modelId="{27471266-9984-47F7-AB31-D3C5972477B4}" type="pres">
      <dgm:prSet presAssocID="{EC769E15-B575-4E00-9555-1F7FB4A803A5}" presName="sibTrans" presStyleCnt="0"/>
      <dgm:spPr/>
    </dgm:pt>
    <dgm:pt modelId="{6AEDE08B-B88B-4E0C-B203-F2C44F8423C4}" type="pres">
      <dgm:prSet presAssocID="{0CFCE53D-A6E9-4661-BB3E-721B135FD00A}" presName="node" presStyleLbl="node1" presStyleIdx="3" presStyleCnt="6">
        <dgm:presLayoutVars>
          <dgm:bulletEnabled val="1"/>
        </dgm:presLayoutVars>
      </dgm:prSet>
      <dgm:spPr/>
    </dgm:pt>
    <dgm:pt modelId="{C2F19022-548C-460C-B612-331FA0193585}" type="pres">
      <dgm:prSet presAssocID="{A4852B86-8DE4-4652-8931-15E7269ABCB7}" presName="sibTrans" presStyleCnt="0"/>
      <dgm:spPr/>
    </dgm:pt>
    <dgm:pt modelId="{5DC2C39E-2B4B-473C-A977-5C59F5903EB8}" type="pres">
      <dgm:prSet presAssocID="{7E12CB3E-4E9F-4CBE-9572-5088C0A5AAB0}" presName="node" presStyleLbl="node1" presStyleIdx="4" presStyleCnt="6">
        <dgm:presLayoutVars>
          <dgm:bulletEnabled val="1"/>
        </dgm:presLayoutVars>
      </dgm:prSet>
      <dgm:spPr/>
    </dgm:pt>
    <dgm:pt modelId="{4B81D591-16A9-4A30-8510-28B9DA0E7862}" type="pres">
      <dgm:prSet presAssocID="{0D0A037D-8114-4B57-BB85-58E620D3F376}" presName="sibTrans" presStyleCnt="0"/>
      <dgm:spPr/>
    </dgm:pt>
    <dgm:pt modelId="{EA1DBAAE-02FE-4074-B534-E3357779E799}" type="pres">
      <dgm:prSet presAssocID="{F3A5C92D-C5CF-489C-8C25-4B7985A71E6F}" presName="node" presStyleLbl="node1" presStyleIdx="5" presStyleCnt="6">
        <dgm:presLayoutVars>
          <dgm:bulletEnabled val="1"/>
        </dgm:presLayoutVars>
      </dgm:prSet>
      <dgm:spPr/>
    </dgm:pt>
  </dgm:ptLst>
  <dgm:cxnLst>
    <dgm:cxn modelId="{1CB8E81C-B420-4CD6-A77C-1B41274790ED}" type="presOf" srcId="{0CFCE53D-A6E9-4661-BB3E-721B135FD00A}" destId="{6AEDE08B-B88B-4E0C-B203-F2C44F8423C4}" srcOrd="0" destOrd="0" presId="urn:microsoft.com/office/officeart/2005/8/layout/default"/>
    <dgm:cxn modelId="{9E607227-B5BA-4B0D-8DCA-A32E0C88B6A1}" srcId="{E80F2583-BB7F-410A-9B6D-9B4898789075}" destId="{7E12CB3E-4E9F-4CBE-9572-5088C0A5AAB0}" srcOrd="4" destOrd="0" parTransId="{7245DF21-5297-4621-9D84-0C6852BF88EF}" sibTransId="{0D0A037D-8114-4B57-BB85-58E620D3F376}"/>
    <dgm:cxn modelId="{BEFA6131-53A9-4525-9C25-04C97FFC2BF2}" srcId="{E80F2583-BB7F-410A-9B6D-9B4898789075}" destId="{F3A5C92D-C5CF-489C-8C25-4B7985A71E6F}" srcOrd="5" destOrd="0" parTransId="{1ECB00ED-4D14-4CF5-B093-C9AE9128B612}" sibTransId="{EB37B405-BFD7-40D9-A0FC-69BA4DC4E141}"/>
    <dgm:cxn modelId="{1E158233-B506-4193-8850-DA4ED52728C1}" type="presOf" srcId="{2BCB752C-3884-4E26-B478-7CC6D4D671E9}" destId="{90841595-A914-45FE-83D2-F01C40D3C557}" srcOrd="0" destOrd="0" presId="urn:microsoft.com/office/officeart/2005/8/layout/default"/>
    <dgm:cxn modelId="{D05A5A37-D40A-4452-A6C9-D1704CC24D2B}" type="presOf" srcId="{7E12CB3E-4E9F-4CBE-9572-5088C0A5AAB0}" destId="{5DC2C39E-2B4B-473C-A977-5C59F5903EB8}" srcOrd="0" destOrd="0" presId="urn:microsoft.com/office/officeart/2005/8/layout/default"/>
    <dgm:cxn modelId="{B3A31B3B-17A3-4B1C-86AB-A43B8B4C0F5A}" srcId="{E80F2583-BB7F-410A-9B6D-9B4898789075}" destId="{2BCB752C-3884-4E26-B478-7CC6D4D671E9}" srcOrd="1" destOrd="0" parTransId="{75AC4D3D-466E-4DB9-88A7-5439179E5C19}" sibTransId="{70371CA1-97B1-4E5A-909D-B60001DE86D9}"/>
    <dgm:cxn modelId="{57A9723D-FDE4-48A5-A74D-4F871D500011}" srcId="{E80F2583-BB7F-410A-9B6D-9B4898789075}" destId="{0CFCE53D-A6E9-4661-BB3E-721B135FD00A}" srcOrd="3" destOrd="0" parTransId="{3817C9E6-86B1-4EE2-9070-88004C43F0AC}" sibTransId="{A4852B86-8DE4-4652-8931-15E7269ABCB7}"/>
    <dgm:cxn modelId="{14D93763-1B33-422B-B11F-5A1F46E55F7E}" srcId="{E80F2583-BB7F-410A-9B6D-9B4898789075}" destId="{CE82F8D9-3320-4F07-9AD2-4AFBBA45C3D8}" srcOrd="0" destOrd="0" parTransId="{179ABC25-16EE-4A71-B7B1-9D36A675B69D}" sibTransId="{069A535D-D6BD-4E5B-98FF-8336530688FD}"/>
    <dgm:cxn modelId="{85D31284-43CC-4501-B3CA-091C63EA4034}" type="presOf" srcId="{54179013-39FF-4495-8BD4-720DC943D5FE}" destId="{16610255-F1DE-4946-A278-B9E7CF12263C}" srcOrd="0" destOrd="0" presId="urn:microsoft.com/office/officeart/2005/8/layout/default"/>
    <dgm:cxn modelId="{E0812B9D-8C07-48EF-AFA0-EDFC91418C2E}" type="presOf" srcId="{F3A5C92D-C5CF-489C-8C25-4B7985A71E6F}" destId="{EA1DBAAE-02FE-4074-B534-E3357779E799}" srcOrd="0" destOrd="0" presId="urn:microsoft.com/office/officeart/2005/8/layout/default"/>
    <dgm:cxn modelId="{362DC6B5-CC14-4FD7-8233-9DF80534C6D9}" type="presOf" srcId="{CE82F8D9-3320-4F07-9AD2-4AFBBA45C3D8}" destId="{030D4F86-7BA5-426D-8F5D-1AD809506428}" srcOrd="0" destOrd="0" presId="urn:microsoft.com/office/officeart/2005/8/layout/default"/>
    <dgm:cxn modelId="{4A288DD1-2632-4F8F-B728-A649E14A377A}" type="presOf" srcId="{E80F2583-BB7F-410A-9B6D-9B4898789075}" destId="{132415EA-ABD3-4DF3-9C14-EAA9198A4792}" srcOrd="0" destOrd="0" presId="urn:microsoft.com/office/officeart/2005/8/layout/default"/>
    <dgm:cxn modelId="{9E1EDBE0-9D73-4863-9775-9313D8F27F51}" srcId="{E80F2583-BB7F-410A-9B6D-9B4898789075}" destId="{54179013-39FF-4495-8BD4-720DC943D5FE}" srcOrd="2" destOrd="0" parTransId="{3E8DAE15-4B88-4076-93C9-49B78EA6DEAB}" sibTransId="{EC769E15-B575-4E00-9555-1F7FB4A803A5}"/>
    <dgm:cxn modelId="{BB6FB180-1CF9-4DA9-B4E0-D41066757715}" type="presParOf" srcId="{132415EA-ABD3-4DF3-9C14-EAA9198A4792}" destId="{030D4F86-7BA5-426D-8F5D-1AD809506428}" srcOrd="0" destOrd="0" presId="urn:microsoft.com/office/officeart/2005/8/layout/default"/>
    <dgm:cxn modelId="{1E822F4A-5232-47DF-81B2-C2AA4713D609}" type="presParOf" srcId="{132415EA-ABD3-4DF3-9C14-EAA9198A4792}" destId="{067FF0A3-6698-4B5B-BA06-53CCDCB06D5A}" srcOrd="1" destOrd="0" presId="urn:microsoft.com/office/officeart/2005/8/layout/default"/>
    <dgm:cxn modelId="{84EFC44A-CF3E-43BA-922F-942AE292CDB5}" type="presParOf" srcId="{132415EA-ABD3-4DF3-9C14-EAA9198A4792}" destId="{90841595-A914-45FE-83D2-F01C40D3C557}" srcOrd="2" destOrd="0" presId="urn:microsoft.com/office/officeart/2005/8/layout/default"/>
    <dgm:cxn modelId="{C42961B8-BC0F-4BAF-8F9E-7A4A941421DD}" type="presParOf" srcId="{132415EA-ABD3-4DF3-9C14-EAA9198A4792}" destId="{BEC1D650-980A-47CB-B528-A4EC882B9C60}" srcOrd="3" destOrd="0" presId="urn:microsoft.com/office/officeart/2005/8/layout/default"/>
    <dgm:cxn modelId="{3ED1AE5B-140A-44A7-8067-23625E4778C4}" type="presParOf" srcId="{132415EA-ABD3-4DF3-9C14-EAA9198A4792}" destId="{16610255-F1DE-4946-A278-B9E7CF12263C}" srcOrd="4" destOrd="0" presId="urn:microsoft.com/office/officeart/2005/8/layout/default"/>
    <dgm:cxn modelId="{54145785-85A4-4176-98B2-BAB22824F271}" type="presParOf" srcId="{132415EA-ABD3-4DF3-9C14-EAA9198A4792}" destId="{27471266-9984-47F7-AB31-D3C5972477B4}" srcOrd="5" destOrd="0" presId="urn:microsoft.com/office/officeart/2005/8/layout/default"/>
    <dgm:cxn modelId="{12ABBF86-3D86-4C1E-B43A-12F008F51E51}" type="presParOf" srcId="{132415EA-ABD3-4DF3-9C14-EAA9198A4792}" destId="{6AEDE08B-B88B-4E0C-B203-F2C44F8423C4}" srcOrd="6" destOrd="0" presId="urn:microsoft.com/office/officeart/2005/8/layout/default"/>
    <dgm:cxn modelId="{4F462668-C5C5-424B-A8F2-2FE9B4E59F60}" type="presParOf" srcId="{132415EA-ABD3-4DF3-9C14-EAA9198A4792}" destId="{C2F19022-548C-460C-B612-331FA0193585}" srcOrd="7" destOrd="0" presId="urn:microsoft.com/office/officeart/2005/8/layout/default"/>
    <dgm:cxn modelId="{A024A93B-FADB-4B0F-840F-8340D023EAA5}" type="presParOf" srcId="{132415EA-ABD3-4DF3-9C14-EAA9198A4792}" destId="{5DC2C39E-2B4B-473C-A977-5C59F5903EB8}" srcOrd="8" destOrd="0" presId="urn:microsoft.com/office/officeart/2005/8/layout/default"/>
    <dgm:cxn modelId="{4F08805D-7D77-491E-A706-8D3162A2F9BB}" type="presParOf" srcId="{132415EA-ABD3-4DF3-9C14-EAA9198A4792}" destId="{4B81D591-16A9-4A30-8510-28B9DA0E7862}" srcOrd="9" destOrd="0" presId="urn:microsoft.com/office/officeart/2005/8/layout/default"/>
    <dgm:cxn modelId="{E6796516-49CB-450C-A309-8709B5B6B42A}" type="presParOf" srcId="{132415EA-ABD3-4DF3-9C14-EAA9198A4792}" destId="{EA1DBAAE-02FE-4074-B534-E3357779E799}"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F69A20-0EBB-4FAD-A201-591C70833BFA}" type="doc">
      <dgm:prSet loTypeId="urn:microsoft.com/office/officeart/2005/8/layout/vList5" loCatId="list" qsTypeId="urn:microsoft.com/office/officeart/2005/8/quickstyle/simple5" qsCatId="simple" csTypeId="urn:microsoft.com/office/officeart/2005/8/colors/colorful1" csCatId="colorful"/>
      <dgm:spPr/>
      <dgm:t>
        <a:bodyPr/>
        <a:lstStyle/>
        <a:p>
          <a:endParaRPr lang="en-US"/>
        </a:p>
      </dgm:t>
    </dgm:pt>
    <dgm:pt modelId="{C43B8B5A-9435-4E73-A8D7-D36F000D6A68}">
      <dgm:prSet/>
      <dgm:spPr/>
      <dgm:t>
        <a:bodyPr/>
        <a:lstStyle/>
        <a:p>
          <a:r>
            <a:rPr lang="en-US"/>
            <a:t>What will you do?</a:t>
          </a:r>
        </a:p>
      </dgm:t>
    </dgm:pt>
    <dgm:pt modelId="{1CDACCE6-7F1B-4567-8F1A-0AA0DD270F2F}" type="parTrans" cxnId="{4F62FF50-E0DC-425D-AE2A-B72984DF38C3}">
      <dgm:prSet/>
      <dgm:spPr/>
      <dgm:t>
        <a:bodyPr/>
        <a:lstStyle/>
        <a:p>
          <a:endParaRPr lang="en-US"/>
        </a:p>
      </dgm:t>
    </dgm:pt>
    <dgm:pt modelId="{2C051269-B9F6-415A-82CA-2CC4972C158F}" type="sibTrans" cxnId="{4F62FF50-E0DC-425D-AE2A-B72984DF38C3}">
      <dgm:prSet/>
      <dgm:spPr/>
      <dgm:t>
        <a:bodyPr/>
        <a:lstStyle/>
        <a:p>
          <a:endParaRPr lang="en-US"/>
        </a:p>
      </dgm:t>
    </dgm:pt>
    <dgm:pt modelId="{A75AE311-6682-4297-A01F-D16790757BF2}">
      <dgm:prSet/>
      <dgm:spPr/>
      <dgm:t>
        <a:bodyPr/>
        <a:lstStyle/>
        <a:p>
          <a:r>
            <a:rPr lang="en-US"/>
            <a:t>When?</a:t>
          </a:r>
        </a:p>
      </dgm:t>
    </dgm:pt>
    <dgm:pt modelId="{2528F8C1-8418-46F2-B352-28BFDB5EDF07}" type="parTrans" cxnId="{817ED47A-561D-43EE-BBDA-48109D234E8D}">
      <dgm:prSet/>
      <dgm:spPr/>
      <dgm:t>
        <a:bodyPr/>
        <a:lstStyle/>
        <a:p>
          <a:endParaRPr lang="en-US"/>
        </a:p>
      </dgm:t>
    </dgm:pt>
    <dgm:pt modelId="{3C8F026C-4B93-41E8-8DDB-9660B4D86D8E}" type="sibTrans" cxnId="{817ED47A-561D-43EE-BBDA-48109D234E8D}">
      <dgm:prSet/>
      <dgm:spPr/>
      <dgm:t>
        <a:bodyPr/>
        <a:lstStyle/>
        <a:p>
          <a:endParaRPr lang="en-US"/>
        </a:p>
      </dgm:t>
    </dgm:pt>
    <dgm:pt modelId="{2030FA74-53B8-4E7D-862F-83C587662FD0}">
      <dgm:prSet/>
      <dgm:spPr/>
      <dgm:t>
        <a:bodyPr/>
        <a:lstStyle/>
        <a:p>
          <a:r>
            <a:rPr lang="en-US"/>
            <a:t>How often?</a:t>
          </a:r>
        </a:p>
      </dgm:t>
    </dgm:pt>
    <dgm:pt modelId="{7B29A99E-9C32-4FED-8834-26B2AB99B301}" type="parTrans" cxnId="{39B8098A-C386-44BA-8731-D758984BF9AC}">
      <dgm:prSet/>
      <dgm:spPr/>
      <dgm:t>
        <a:bodyPr/>
        <a:lstStyle/>
        <a:p>
          <a:endParaRPr lang="en-US"/>
        </a:p>
      </dgm:t>
    </dgm:pt>
    <dgm:pt modelId="{1E77E83E-3EFF-4318-A5E7-9BB025D476FC}" type="sibTrans" cxnId="{39B8098A-C386-44BA-8731-D758984BF9AC}">
      <dgm:prSet/>
      <dgm:spPr/>
      <dgm:t>
        <a:bodyPr/>
        <a:lstStyle/>
        <a:p>
          <a:endParaRPr lang="en-US"/>
        </a:p>
      </dgm:t>
    </dgm:pt>
    <dgm:pt modelId="{804157ED-9FDA-4FC6-9925-6CF212628D9A}">
      <dgm:prSet/>
      <dgm:spPr/>
      <dgm:t>
        <a:bodyPr/>
        <a:lstStyle/>
        <a:p>
          <a:r>
            <a:rPr lang="en-US"/>
            <a:t>For how long?</a:t>
          </a:r>
        </a:p>
      </dgm:t>
    </dgm:pt>
    <dgm:pt modelId="{1170E840-62D7-4A1B-8B12-33449357719A}" type="parTrans" cxnId="{0B18552C-E302-4463-A9AD-D9766BA337D1}">
      <dgm:prSet/>
      <dgm:spPr/>
      <dgm:t>
        <a:bodyPr/>
        <a:lstStyle/>
        <a:p>
          <a:endParaRPr lang="en-US"/>
        </a:p>
      </dgm:t>
    </dgm:pt>
    <dgm:pt modelId="{13E1DFB0-2F6B-4000-81E5-76ED656548F4}" type="sibTrans" cxnId="{0B18552C-E302-4463-A9AD-D9766BA337D1}">
      <dgm:prSet/>
      <dgm:spPr/>
      <dgm:t>
        <a:bodyPr/>
        <a:lstStyle/>
        <a:p>
          <a:endParaRPr lang="en-US"/>
        </a:p>
      </dgm:t>
    </dgm:pt>
    <dgm:pt modelId="{A231EB28-0DA3-4AEE-893F-34460668C4C6}">
      <dgm:prSet/>
      <dgm:spPr/>
      <dgm:t>
        <a:bodyPr/>
        <a:lstStyle/>
        <a:p>
          <a:r>
            <a:rPr lang="en-US"/>
            <a:t>With whom?</a:t>
          </a:r>
        </a:p>
      </dgm:t>
    </dgm:pt>
    <dgm:pt modelId="{31418CE8-41E0-45D2-BFA6-C26B58878C7F}" type="parTrans" cxnId="{DD0F87CF-3B52-428E-9CD7-179B64F52821}">
      <dgm:prSet/>
      <dgm:spPr/>
      <dgm:t>
        <a:bodyPr/>
        <a:lstStyle/>
        <a:p>
          <a:endParaRPr lang="en-US"/>
        </a:p>
      </dgm:t>
    </dgm:pt>
    <dgm:pt modelId="{D58FB6FE-2D6B-4D39-BFAF-9CE2B9213C93}" type="sibTrans" cxnId="{DD0F87CF-3B52-428E-9CD7-179B64F52821}">
      <dgm:prSet/>
      <dgm:spPr/>
      <dgm:t>
        <a:bodyPr/>
        <a:lstStyle/>
        <a:p>
          <a:endParaRPr lang="en-US"/>
        </a:p>
      </dgm:t>
    </dgm:pt>
    <dgm:pt modelId="{6DDBAC29-32AC-496A-BD85-B564B773CD5F}" type="pres">
      <dgm:prSet presAssocID="{FFF69A20-0EBB-4FAD-A201-591C70833BFA}" presName="Name0" presStyleCnt="0">
        <dgm:presLayoutVars>
          <dgm:dir/>
          <dgm:animLvl val="lvl"/>
          <dgm:resizeHandles val="exact"/>
        </dgm:presLayoutVars>
      </dgm:prSet>
      <dgm:spPr/>
    </dgm:pt>
    <dgm:pt modelId="{37D9706E-72B1-401D-87BD-2A91D1965937}" type="pres">
      <dgm:prSet presAssocID="{C43B8B5A-9435-4E73-A8D7-D36F000D6A68}" presName="linNode" presStyleCnt="0"/>
      <dgm:spPr/>
    </dgm:pt>
    <dgm:pt modelId="{8AEBCD46-B7B6-4F7D-8E72-09B3182D09A8}" type="pres">
      <dgm:prSet presAssocID="{C43B8B5A-9435-4E73-A8D7-D36F000D6A68}" presName="parentText" presStyleLbl="node1" presStyleIdx="0" presStyleCnt="5">
        <dgm:presLayoutVars>
          <dgm:chMax val="1"/>
          <dgm:bulletEnabled val="1"/>
        </dgm:presLayoutVars>
      </dgm:prSet>
      <dgm:spPr/>
    </dgm:pt>
    <dgm:pt modelId="{7EC0F923-708A-4C03-A71D-BF70EA5A2138}" type="pres">
      <dgm:prSet presAssocID="{2C051269-B9F6-415A-82CA-2CC4972C158F}" presName="sp" presStyleCnt="0"/>
      <dgm:spPr/>
    </dgm:pt>
    <dgm:pt modelId="{DA358B2F-3447-401A-87EE-CAA2E2741219}" type="pres">
      <dgm:prSet presAssocID="{A75AE311-6682-4297-A01F-D16790757BF2}" presName="linNode" presStyleCnt="0"/>
      <dgm:spPr/>
    </dgm:pt>
    <dgm:pt modelId="{3FD0FA6E-F24B-42F2-93C1-9304CFB0B9FA}" type="pres">
      <dgm:prSet presAssocID="{A75AE311-6682-4297-A01F-D16790757BF2}" presName="parentText" presStyleLbl="node1" presStyleIdx="1" presStyleCnt="5">
        <dgm:presLayoutVars>
          <dgm:chMax val="1"/>
          <dgm:bulletEnabled val="1"/>
        </dgm:presLayoutVars>
      </dgm:prSet>
      <dgm:spPr/>
    </dgm:pt>
    <dgm:pt modelId="{E38DB4CC-42A0-4180-83C1-4797FF777F4A}" type="pres">
      <dgm:prSet presAssocID="{3C8F026C-4B93-41E8-8DDB-9660B4D86D8E}" presName="sp" presStyleCnt="0"/>
      <dgm:spPr/>
    </dgm:pt>
    <dgm:pt modelId="{264792BF-A274-4519-90F1-07738C61EA94}" type="pres">
      <dgm:prSet presAssocID="{2030FA74-53B8-4E7D-862F-83C587662FD0}" presName="linNode" presStyleCnt="0"/>
      <dgm:spPr/>
    </dgm:pt>
    <dgm:pt modelId="{6122791B-A191-4250-AF59-E556F4C13583}" type="pres">
      <dgm:prSet presAssocID="{2030FA74-53B8-4E7D-862F-83C587662FD0}" presName="parentText" presStyleLbl="node1" presStyleIdx="2" presStyleCnt="5">
        <dgm:presLayoutVars>
          <dgm:chMax val="1"/>
          <dgm:bulletEnabled val="1"/>
        </dgm:presLayoutVars>
      </dgm:prSet>
      <dgm:spPr/>
    </dgm:pt>
    <dgm:pt modelId="{D3BE2C4D-4D81-425D-8ECC-02F93FD24B26}" type="pres">
      <dgm:prSet presAssocID="{1E77E83E-3EFF-4318-A5E7-9BB025D476FC}" presName="sp" presStyleCnt="0"/>
      <dgm:spPr/>
    </dgm:pt>
    <dgm:pt modelId="{F64E010D-2C7A-4E84-BFFC-B9C8106957CF}" type="pres">
      <dgm:prSet presAssocID="{804157ED-9FDA-4FC6-9925-6CF212628D9A}" presName="linNode" presStyleCnt="0"/>
      <dgm:spPr/>
    </dgm:pt>
    <dgm:pt modelId="{D863D3A3-05DE-4AA7-9A11-AA7AB8DE0FAA}" type="pres">
      <dgm:prSet presAssocID="{804157ED-9FDA-4FC6-9925-6CF212628D9A}" presName="parentText" presStyleLbl="node1" presStyleIdx="3" presStyleCnt="5">
        <dgm:presLayoutVars>
          <dgm:chMax val="1"/>
          <dgm:bulletEnabled val="1"/>
        </dgm:presLayoutVars>
      </dgm:prSet>
      <dgm:spPr/>
    </dgm:pt>
    <dgm:pt modelId="{A197B9AC-1CC3-424B-B441-2E1D8599A623}" type="pres">
      <dgm:prSet presAssocID="{13E1DFB0-2F6B-4000-81E5-76ED656548F4}" presName="sp" presStyleCnt="0"/>
      <dgm:spPr/>
    </dgm:pt>
    <dgm:pt modelId="{6A9B25B9-66D1-4378-9357-013DBA6BD554}" type="pres">
      <dgm:prSet presAssocID="{A231EB28-0DA3-4AEE-893F-34460668C4C6}" presName="linNode" presStyleCnt="0"/>
      <dgm:spPr/>
    </dgm:pt>
    <dgm:pt modelId="{2A3CA2C8-B786-4BE1-9BEB-084477219F05}" type="pres">
      <dgm:prSet presAssocID="{A231EB28-0DA3-4AEE-893F-34460668C4C6}" presName="parentText" presStyleLbl="node1" presStyleIdx="4" presStyleCnt="5">
        <dgm:presLayoutVars>
          <dgm:chMax val="1"/>
          <dgm:bulletEnabled val="1"/>
        </dgm:presLayoutVars>
      </dgm:prSet>
      <dgm:spPr/>
    </dgm:pt>
  </dgm:ptLst>
  <dgm:cxnLst>
    <dgm:cxn modelId="{4E81FF02-9D2A-40C6-9D26-995326ABC6B1}" type="presOf" srcId="{A75AE311-6682-4297-A01F-D16790757BF2}" destId="{3FD0FA6E-F24B-42F2-93C1-9304CFB0B9FA}" srcOrd="0" destOrd="0" presId="urn:microsoft.com/office/officeart/2005/8/layout/vList5"/>
    <dgm:cxn modelId="{86CAD412-9919-41B7-AA9F-766565D7A6F3}" type="presOf" srcId="{C43B8B5A-9435-4E73-A8D7-D36F000D6A68}" destId="{8AEBCD46-B7B6-4F7D-8E72-09B3182D09A8}" srcOrd="0" destOrd="0" presId="urn:microsoft.com/office/officeart/2005/8/layout/vList5"/>
    <dgm:cxn modelId="{0B18552C-E302-4463-A9AD-D9766BA337D1}" srcId="{FFF69A20-0EBB-4FAD-A201-591C70833BFA}" destId="{804157ED-9FDA-4FC6-9925-6CF212628D9A}" srcOrd="3" destOrd="0" parTransId="{1170E840-62D7-4A1B-8B12-33449357719A}" sibTransId="{13E1DFB0-2F6B-4000-81E5-76ED656548F4}"/>
    <dgm:cxn modelId="{AF38CD6B-0B11-44E6-9E8B-E2E51549A72A}" type="presOf" srcId="{A231EB28-0DA3-4AEE-893F-34460668C4C6}" destId="{2A3CA2C8-B786-4BE1-9BEB-084477219F05}" srcOrd="0" destOrd="0" presId="urn:microsoft.com/office/officeart/2005/8/layout/vList5"/>
    <dgm:cxn modelId="{4F62FF50-E0DC-425D-AE2A-B72984DF38C3}" srcId="{FFF69A20-0EBB-4FAD-A201-591C70833BFA}" destId="{C43B8B5A-9435-4E73-A8D7-D36F000D6A68}" srcOrd="0" destOrd="0" parTransId="{1CDACCE6-7F1B-4567-8F1A-0AA0DD270F2F}" sibTransId="{2C051269-B9F6-415A-82CA-2CC4972C158F}"/>
    <dgm:cxn modelId="{817ED47A-561D-43EE-BBDA-48109D234E8D}" srcId="{FFF69A20-0EBB-4FAD-A201-591C70833BFA}" destId="{A75AE311-6682-4297-A01F-D16790757BF2}" srcOrd="1" destOrd="0" parTransId="{2528F8C1-8418-46F2-B352-28BFDB5EDF07}" sibTransId="{3C8F026C-4B93-41E8-8DDB-9660B4D86D8E}"/>
    <dgm:cxn modelId="{39B8098A-C386-44BA-8731-D758984BF9AC}" srcId="{FFF69A20-0EBB-4FAD-A201-591C70833BFA}" destId="{2030FA74-53B8-4E7D-862F-83C587662FD0}" srcOrd="2" destOrd="0" parTransId="{7B29A99E-9C32-4FED-8834-26B2AB99B301}" sibTransId="{1E77E83E-3EFF-4318-A5E7-9BB025D476FC}"/>
    <dgm:cxn modelId="{CDF6A7C9-BD3C-469F-BAB7-A06F72AD9A30}" type="presOf" srcId="{FFF69A20-0EBB-4FAD-A201-591C70833BFA}" destId="{6DDBAC29-32AC-496A-BD85-B564B773CD5F}" srcOrd="0" destOrd="0" presId="urn:microsoft.com/office/officeart/2005/8/layout/vList5"/>
    <dgm:cxn modelId="{DD0F87CF-3B52-428E-9CD7-179B64F52821}" srcId="{FFF69A20-0EBB-4FAD-A201-591C70833BFA}" destId="{A231EB28-0DA3-4AEE-893F-34460668C4C6}" srcOrd="4" destOrd="0" parTransId="{31418CE8-41E0-45D2-BFA6-C26B58878C7F}" sibTransId="{D58FB6FE-2D6B-4D39-BFAF-9CE2B9213C93}"/>
    <dgm:cxn modelId="{1CAEEBEB-9DF9-4CCA-8B8E-2911A8FF4809}" type="presOf" srcId="{804157ED-9FDA-4FC6-9925-6CF212628D9A}" destId="{D863D3A3-05DE-4AA7-9A11-AA7AB8DE0FAA}" srcOrd="0" destOrd="0" presId="urn:microsoft.com/office/officeart/2005/8/layout/vList5"/>
    <dgm:cxn modelId="{709195FF-86A9-4ADC-BB25-648166B0C552}" type="presOf" srcId="{2030FA74-53B8-4E7D-862F-83C587662FD0}" destId="{6122791B-A191-4250-AF59-E556F4C13583}" srcOrd="0" destOrd="0" presId="urn:microsoft.com/office/officeart/2005/8/layout/vList5"/>
    <dgm:cxn modelId="{5EA18E87-4791-4C6D-AF1F-4E1DDA3AE2BB}" type="presParOf" srcId="{6DDBAC29-32AC-496A-BD85-B564B773CD5F}" destId="{37D9706E-72B1-401D-87BD-2A91D1965937}" srcOrd="0" destOrd="0" presId="urn:microsoft.com/office/officeart/2005/8/layout/vList5"/>
    <dgm:cxn modelId="{371050A4-6BE4-450A-ADCC-1E0A9D0BB03B}" type="presParOf" srcId="{37D9706E-72B1-401D-87BD-2A91D1965937}" destId="{8AEBCD46-B7B6-4F7D-8E72-09B3182D09A8}" srcOrd="0" destOrd="0" presId="urn:microsoft.com/office/officeart/2005/8/layout/vList5"/>
    <dgm:cxn modelId="{9B7ACF8B-ABAB-4DC7-A6A2-90FB759ADD6B}" type="presParOf" srcId="{6DDBAC29-32AC-496A-BD85-B564B773CD5F}" destId="{7EC0F923-708A-4C03-A71D-BF70EA5A2138}" srcOrd="1" destOrd="0" presId="urn:microsoft.com/office/officeart/2005/8/layout/vList5"/>
    <dgm:cxn modelId="{80B42648-2E17-49A8-9CEB-7DA500522AFE}" type="presParOf" srcId="{6DDBAC29-32AC-496A-BD85-B564B773CD5F}" destId="{DA358B2F-3447-401A-87EE-CAA2E2741219}" srcOrd="2" destOrd="0" presId="urn:microsoft.com/office/officeart/2005/8/layout/vList5"/>
    <dgm:cxn modelId="{3892992A-CA7B-43C4-A0C8-DD6F39A79637}" type="presParOf" srcId="{DA358B2F-3447-401A-87EE-CAA2E2741219}" destId="{3FD0FA6E-F24B-42F2-93C1-9304CFB0B9FA}" srcOrd="0" destOrd="0" presId="urn:microsoft.com/office/officeart/2005/8/layout/vList5"/>
    <dgm:cxn modelId="{E395F593-02D9-4D82-A921-3100068E931A}" type="presParOf" srcId="{6DDBAC29-32AC-496A-BD85-B564B773CD5F}" destId="{E38DB4CC-42A0-4180-83C1-4797FF777F4A}" srcOrd="3" destOrd="0" presId="urn:microsoft.com/office/officeart/2005/8/layout/vList5"/>
    <dgm:cxn modelId="{F1C3F2F6-3965-4B1F-B200-F50ECB49AC2E}" type="presParOf" srcId="{6DDBAC29-32AC-496A-BD85-B564B773CD5F}" destId="{264792BF-A274-4519-90F1-07738C61EA94}" srcOrd="4" destOrd="0" presId="urn:microsoft.com/office/officeart/2005/8/layout/vList5"/>
    <dgm:cxn modelId="{16094BAC-CD78-4F2D-9D82-B328F6EA27A2}" type="presParOf" srcId="{264792BF-A274-4519-90F1-07738C61EA94}" destId="{6122791B-A191-4250-AF59-E556F4C13583}" srcOrd="0" destOrd="0" presId="urn:microsoft.com/office/officeart/2005/8/layout/vList5"/>
    <dgm:cxn modelId="{39B85A16-B07F-4B52-8D9D-3426F6E9736A}" type="presParOf" srcId="{6DDBAC29-32AC-496A-BD85-B564B773CD5F}" destId="{D3BE2C4D-4D81-425D-8ECC-02F93FD24B26}" srcOrd="5" destOrd="0" presId="urn:microsoft.com/office/officeart/2005/8/layout/vList5"/>
    <dgm:cxn modelId="{B6B53025-E167-4C9B-9077-F82DC23B57DC}" type="presParOf" srcId="{6DDBAC29-32AC-496A-BD85-B564B773CD5F}" destId="{F64E010D-2C7A-4E84-BFFC-B9C8106957CF}" srcOrd="6" destOrd="0" presId="urn:microsoft.com/office/officeart/2005/8/layout/vList5"/>
    <dgm:cxn modelId="{A6373582-B995-4827-B420-42B7AE095748}" type="presParOf" srcId="{F64E010D-2C7A-4E84-BFFC-B9C8106957CF}" destId="{D863D3A3-05DE-4AA7-9A11-AA7AB8DE0FAA}" srcOrd="0" destOrd="0" presId="urn:microsoft.com/office/officeart/2005/8/layout/vList5"/>
    <dgm:cxn modelId="{ECA85F0B-332C-464C-BF83-98CCEE49C7AA}" type="presParOf" srcId="{6DDBAC29-32AC-496A-BD85-B564B773CD5F}" destId="{A197B9AC-1CC3-424B-B441-2E1D8599A623}" srcOrd="7" destOrd="0" presId="urn:microsoft.com/office/officeart/2005/8/layout/vList5"/>
    <dgm:cxn modelId="{7A25F734-A16B-46A7-82C9-66C239F8C21E}" type="presParOf" srcId="{6DDBAC29-32AC-496A-BD85-B564B773CD5F}" destId="{6A9B25B9-66D1-4378-9357-013DBA6BD554}" srcOrd="8" destOrd="0" presId="urn:microsoft.com/office/officeart/2005/8/layout/vList5"/>
    <dgm:cxn modelId="{999BC5AD-8416-437B-AB30-63C1D823708E}" type="presParOf" srcId="{6A9B25B9-66D1-4378-9357-013DBA6BD554}" destId="{2A3CA2C8-B786-4BE1-9BEB-084477219F05}"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9A6AAC4-00A4-4357-991A-E3897B629F97}" type="doc">
      <dgm:prSet loTypeId="urn:microsoft.com/office/officeart/2005/8/layout/venn2" loCatId="relationship" qsTypeId="urn:microsoft.com/office/officeart/2005/8/quickstyle/3d3" qsCatId="3D" csTypeId="urn:microsoft.com/office/officeart/2005/8/colors/colorful5" csCatId="colorful" phldr="1"/>
      <dgm:spPr/>
      <dgm:t>
        <a:bodyPr/>
        <a:lstStyle/>
        <a:p>
          <a:endParaRPr lang="en-US"/>
        </a:p>
      </dgm:t>
    </dgm:pt>
    <dgm:pt modelId="{7A938B02-9CAC-45D8-9CD0-1D8C08A40DE1}">
      <dgm:prSet phldrT="[Text]"/>
      <dgm:spPr/>
      <dgm:t>
        <a:bodyPr/>
        <a:lstStyle/>
        <a:p>
          <a:r>
            <a:rPr lang="en-US" b="1"/>
            <a:t>Organization</a:t>
          </a:r>
        </a:p>
      </dgm:t>
    </dgm:pt>
    <dgm:pt modelId="{996CDB43-E911-4E14-8405-6069DB802EE8}" type="parTrans" cxnId="{BA143FEB-CD84-47C9-840D-81C7C34511D2}">
      <dgm:prSet/>
      <dgm:spPr/>
      <dgm:t>
        <a:bodyPr/>
        <a:lstStyle/>
        <a:p>
          <a:endParaRPr lang="en-US"/>
        </a:p>
      </dgm:t>
    </dgm:pt>
    <dgm:pt modelId="{CCBF840F-CD6C-445D-99C4-D015148F5D6B}" type="sibTrans" cxnId="{BA143FEB-CD84-47C9-840D-81C7C34511D2}">
      <dgm:prSet/>
      <dgm:spPr/>
      <dgm:t>
        <a:bodyPr/>
        <a:lstStyle/>
        <a:p>
          <a:endParaRPr lang="en-US"/>
        </a:p>
      </dgm:t>
    </dgm:pt>
    <dgm:pt modelId="{B095FF3B-0A7A-4C5C-AA72-523E7AE1E217}">
      <dgm:prSet phldrT="[Text]"/>
      <dgm:spPr/>
      <dgm:t>
        <a:bodyPr/>
        <a:lstStyle/>
        <a:p>
          <a:r>
            <a:rPr lang="en-US" b="1"/>
            <a:t>Facility</a:t>
          </a:r>
        </a:p>
      </dgm:t>
    </dgm:pt>
    <dgm:pt modelId="{EB19725E-9124-4E05-83A1-6AAA0572D342}" type="parTrans" cxnId="{18FF3786-FE12-4175-9CD3-255186307D37}">
      <dgm:prSet/>
      <dgm:spPr/>
      <dgm:t>
        <a:bodyPr/>
        <a:lstStyle/>
        <a:p>
          <a:endParaRPr lang="en-US"/>
        </a:p>
      </dgm:t>
    </dgm:pt>
    <dgm:pt modelId="{7ECBA565-AB60-4523-B7A8-AA057EDC87CE}" type="sibTrans" cxnId="{18FF3786-FE12-4175-9CD3-255186307D37}">
      <dgm:prSet/>
      <dgm:spPr/>
      <dgm:t>
        <a:bodyPr/>
        <a:lstStyle/>
        <a:p>
          <a:endParaRPr lang="en-US"/>
        </a:p>
      </dgm:t>
    </dgm:pt>
    <dgm:pt modelId="{FBA1C71B-436F-4A84-959D-F39C2B845CAD}">
      <dgm:prSet phldrT="[Text]"/>
      <dgm:spPr/>
      <dgm:t>
        <a:bodyPr/>
        <a:lstStyle/>
        <a:p>
          <a:r>
            <a:rPr lang="en-US" b="1"/>
            <a:t>Team Leader</a:t>
          </a:r>
        </a:p>
      </dgm:t>
    </dgm:pt>
    <dgm:pt modelId="{389791A8-1BAD-42E9-8002-00C57FC31CDC}" type="parTrans" cxnId="{E29A25CD-9E92-48CF-AA39-C121768C4A0F}">
      <dgm:prSet/>
      <dgm:spPr/>
      <dgm:t>
        <a:bodyPr/>
        <a:lstStyle/>
        <a:p>
          <a:endParaRPr lang="en-US"/>
        </a:p>
      </dgm:t>
    </dgm:pt>
    <dgm:pt modelId="{85CF5016-2CDC-4D60-A5DC-A32C2CBF709C}" type="sibTrans" cxnId="{E29A25CD-9E92-48CF-AA39-C121768C4A0F}">
      <dgm:prSet/>
      <dgm:spPr/>
      <dgm:t>
        <a:bodyPr/>
        <a:lstStyle/>
        <a:p>
          <a:endParaRPr lang="en-US"/>
        </a:p>
      </dgm:t>
    </dgm:pt>
    <dgm:pt modelId="{59752A9F-6240-4432-A13B-DD8264A8B733}">
      <dgm:prSet phldrT="[Text]"/>
      <dgm:spPr/>
      <dgm:t>
        <a:bodyPr/>
        <a:lstStyle/>
        <a:p>
          <a:r>
            <a:rPr lang="en-US" b="1"/>
            <a:t>Individual</a:t>
          </a:r>
        </a:p>
      </dgm:t>
    </dgm:pt>
    <dgm:pt modelId="{7A97A967-8F12-4684-8757-15E66E93F248}" type="parTrans" cxnId="{F009358C-B984-40BB-A9DD-AA8711A9489D}">
      <dgm:prSet/>
      <dgm:spPr/>
      <dgm:t>
        <a:bodyPr/>
        <a:lstStyle/>
        <a:p>
          <a:endParaRPr lang="en-US"/>
        </a:p>
      </dgm:t>
    </dgm:pt>
    <dgm:pt modelId="{FE3E7966-E3CF-4C3F-826A-FE893B0C5B6E}" type="sibTrans" cxnId="{F009358C-B984-40BB-A9DD-AA8711A9489D}">
      <dgm:prSet/>
      <dgm:spPr/>
      <dgm:t>
        <a:bodyPr/>
        <a:lstStyle/>
        <a:p>
          <a:endParaRPr lang="en-US"/>
        </a:p>
      </dgm:t>
    </dgm:pt>
    <dgm:pt modelId="{A0620260-E3C1-41ED-99BB-E0EA66A4637D}" type="pres">
      <dgm:prSet presAssocID="{79A6AAC4-00A4-4357-991A-E3897B629F97}" presName="Name0" presStyleCnt="0">
        <dgm:presLayoutVars>
          <dgm:chMax val="7"/>
          <dgm:resizeHandles val="exact"/>
        </dgm:presLayoutVars>
      </dgm:prSet>
      <dgm:spPr/>
    </dgm:pt>
    <dgm:pt modelId="{16ED9821-8A44-4493-A414-A7DBB7238A8A}" type="pres">
      <dgm:prSet presAssocID="{79A6AAC4-00A4-4357-991A-E3897B629F97}" presName="comp1" presStyleCnt="0"/>
      <dgm:spPr/>
    </dgm:pt>
    <dgm:pt modelId="{CAA9F81B-1111-49DA-8875-6D62AA7B3A62}" type="pres">
      <dgm:prSet presAssocID="{79A6AAC4-00A4-4357-991A-E3897B629F97}" presName="circle1" presStyleLbl="node1" presStyleIdx="0" presStyleCnt="4" custLinFactNeighborY="-1176"/>
      <dgm:spPr/>
    </dgm:pt>
    <dgm:pt modelId="{2E927335-54EE-4F37-8367-9A815C6534E4}" type="pres">
      <dgm:prSet presAssocID="{79A6AAC4-00A4-4357-991A-E3897B629F97}" presName="c1text" presStyleLbl="node1" presStyleIdx="0" presStyleCnt="4">
        <dgm:presLayoutVars>
          <dgm:bulletEnabled val="1"/>
        </dgm:presLayoutVars>
      </dgm:prSet>
      <dgm:spPr/>
    </dgm:pt>
    <dgm:pt modelId="{530C6BA4-6E6D-488F-95D9-72E4F576BEB1}" type="pres">
      <dgm:prSet presAssocID="{79A6AAC4-00A4-4357-991A-E3897B629F97}" presName="comp2" presStyleCnt="0"/>
      <dgm:spPr/>
    </dgm:pt>
    <dgm:pt modelId="{9AF0900A-2AAA-4A94-A35A-58E37FA8C650}" type="pres">
      <dgm:prSet presAssocID="{79A6AAC4-00A4-4357-991A-E3897B629F97}" presName="circle2" presStyleLbl="node1" presStyleIdx="1" presStyleCnt="4"/>
      <dgm:spPr/>
    </dgm:pt>
    <dgm:pt modelId="{DE92FA0B-E12C-44EA-BE4B-8D690DB45C20}" type="pres">
      <dgm:prSet presAssocID="{79A6AAC4-00A4-4357-991A-E3897B629F97}" presName="c2text" presStyleLbl="node1" presStyleIdx="1" presStyleCnt="4">
        <dgm:presLayoutVars>
          <dgm:bulletEnabled val="1"/>
        </dgm:presLayoutVars>
      </dgm:prSet>
      <dgm:spPr/>
    </dgm:pt>
    <dgm:pt modelId="{ACB24801-7E77-46EC-9A92-70233999906F}" type="pres">
      <dgm:prSet presAssocID="{79A6AAC4-00A4-4357-991A-E3897B629F97}" presName="comp3" presStyleCnt="0"/>
      <dgm:spPr/>
    </dgm:pt>
    <dgm:pt modelId="{A3CA43EA-2D86-4EE9-A466-E92B5D42B4C2}" type="pres">
      <dgm:prSet presAssocID="{79A6AAC4-00A4-4357-991A-E3897B629F97}" presName="circle3" presStyleLbl="node1" presStyleIdx="2" presStyleCnt="4"/>
      <dgm:spPr/>
    </dgm:pt>
    <dgm:pt modelId="{B676C6DB-217B-40C3-9792-86446CDF2DF0}" type="pres">
      <dgm:prSet presAssocID="{79A6AAC4-00A4-4357-991A-E3897B629F97}" presName="c3text" presStyleLbl="node1" presStyleIdx="2" presStyleCnt="4">
        <dgm:presLayoutVars>
          <dgm:bulletEnabled val="1"/>
        </dgm:presLayoutVars>
      </dgm:prSet>
      <dgm:spPr/>
    </dgm:pt>
    <dgm:pt modelId="{A67CC1CC-3E03-48DB-9AD9-B864FEADA521}" type="pres">
      <dgm:prSet presAssocID="{79A6AAC4-00A4-4357-991A-E3897B629F97}" presName="comp4" presStyleCnt="0"/>
      <dgm:spPr/>
    </dgm:pt>
    <dgm:pt modelId="{D279FA50-810D-4B32-A6C5-05EDB8CB4B73}" type="pres">
      <dgm:prSet presAssocID="{79A6AAC4-00A4-4357-991A-E3897B629F97}" presName="circle4" presStyleLbl="node1" presStyleIdx="3" presStyleCnt="4"/>
      <dgm:spPr/>
    </dgm:pt>
    <dgm:pt modelId="{F53A21B5-3DF0-4793-AD60-0D71D1FEE8F9}" type="pres">
      <dgm:prSet presAssocID="{79A6AAC4-00A4-4357-991A-E3897B629F97}" presName="c4text" presStyleLbl="node1" presStyleIdx="3" presStyleCnt="4">
        <dgm:presLayoutVars>
          <dgm:bulletEnabled val="1"/>
        </dgm:presLayoutVars>
      </dgm:prSet>
      <dgm:spPr/>
    </dgm:pt>
  </dgm:ptLst>
  <dgm:cxnLst>
    <dgm:cxn modelId="{0FFB9F0F-3178-4926-859B-3A7C738D81B5}" type="presOf" srcId="{FBA1C71B-436F-4A84-959D-F39C2B845CAD}" destId="{B676C6DB-217B-40C3-9792-86446CDF2DF0}" srcOrd="1" destOrd="0" presId="urn:microsoft.com/office/officeart/2005/8/layout/venn2"/>
    <dgm:cxn modelId="{5967903C-B064-4EA6-BDA8-F09D2E0236A3}" type="presOf" srcId="{59752A9F-6240-4432-A13B-DD8264A8B733}" destId="{F53A21B5-3DF0-4793-AD60-0D71D1FEE8F9}" srcOrd="1" destOrd="0" presId="urn:microsoft.com/office/officeart/2005/8/layout/venn2"/>
    <dgm:cxn modelId="{1DE28168-EB2F-4F80-884C-9C85F125F5B1}" type="presOf" srcId="{B095FF3B-0A7A-4C5C-AA72-523E7AE1E217}" destId="{9AF0900A-2AAA-4A94-A35A-58E37FA8C650}" srcOrd="0" destOrd="0" presId="urn:microsoft.com/office/officeart/2005/8/layout/venn2"/>
    <dgm:cxn modelId="{4BCF2255-74F8-44EE-AF8B-947889FA19B5}" type="presOf" srcId="{7A938B02-9CAC-45D8-9CD0-1D8C08A40DE1}" destId="{2E927335-54EE-4F37-8367-9A815C6534E4}" srcOrd="1" destOrd="0" presId="urn:microsoft.com/office/officeart/2005/8/layout/venn2"/>
    <dgm:cxn modelId="{D2D95D82-4ECA-487E-ADE7-C817A1DC3989}" type="presOf" srcId="{59752A9F-6240-4432-A13B-DD8264A8B733}" destId="{D279FA50-810D-4B32-A6C5-05EDB8CB4B73}" srcOrd="0" destOrd="0" presId="urn:microsoft.com/office/officeart/2005/8/layout/venn2"/>
    <dgm:cxn modelId="{18FF3786-FE12-4175-9CD3-255186307D37}" srcId="{79A6AAC4-00A4-4357-991A-E3897B629F97}" destId="{B095FF3B-0A7A-4C5C-AA72-523E7AE1E217}" srcOrd="1" destOrd="0" parTransId="{EB19725E-9124-4E05-83A1-6AAA0572D342}" sibTransId="{7ECBA565-AB60-4523-B7A8-AA057EDC87CE}"/>
    <dgm:cxn modelId="{F009358C-B984-40BB-A9DD-AA8711A9489D}" srcId="{79A6AAC4-00A4-4357-991A-E3897B629F97}" destId="{59752A9F-6240-4432-A13B-DD8264A8B733}" srcOrd="3" destOrd="0" parTransId="{7A97A967-8F12-4684-8757-15E66E93F248}" sibTransId="{FE3E7966-E3CF-4C3F-826A-FE893B0C5B6E}"/>
    <dgm:cxn modelId="{DC4621A3-45D5-4AFD-8052-94951ACEDFEB}" type="presOf" srcId="{B095FF3B-0A7A-4C5C-AA72-523E7AE1E217}" destId="{DE92FA0B-E12C-44EA-BE4B-8D690DB45C20}" srcOrd="1" destOrd="0" presId="urn:microsoft.com/office/officeart/2005/8/layout/venn2"/>
    <dgm:cxn modelId="{1C313FB6-3396-43C3-87BF-CBC654DB68F4}" type="presOf" srcId="{79A6AAC4-00A4-4357-991A-E3897B629F97}" destId="{A0620260-E3C1-41ED-99BB-E0EA66A4637D}" srcOrd="0" destOrd="0" presId="urn:microsoft.com/office/officeart/2005/8/layout/venn2"/>
    <dgm:cxn modelId="{7710E2BE-4B4C-4D56-9766-1E40EBC3EB65}" type="presOf" srcId="{FBA1C71B-436F-4A84-959D-F39C2B845CAD}" destId="{A3CA43EA-2D86-4EE9-A466-E92B5D42B4C2}" srcOrd="0" destOrd="0" presId="urn:microsoft.com/office/officeart/2005/8/layout/venn2"/>
    <dgm:cxn modelId="{E29A25CD-9E92-48CF-AA39-C121768C4A0F}" srcId="{79A6AAC4-00A4-4357-991A-E3897B629F97}" destId="{FBA1C71B-436F-4A84-959D-F39C2B845CAD}" srcOrd="2" destOrd="0" parTransId="{389791A8-1BAD-42E9-8002-00C57FC31CDC}" sibTransId="{85CF5016-2CDC-4D60-A5DC-A32C2CBF709C}"/>
    <dgm:cxn modelId="{110D19D8-7868-48EE-A2DA-50CE676FECD5}" type="presOf" srcId="{7A938B02-9CAC-45D8-9CD0-1D8C08A40DE1}" destId="{CAA9F81B-1111-49DA-8875-6D62AA7B3A62}" srcOrd="0" destOrd="0" presId="urn:microsoft.com/office/officeart/2005/8/layout/venn2"/>
    <dgm:cxn modelId="{BA143FEB-CD84-47C9-840D-81C7C34511D2}" srcId="{79A6AAC4-00A4-4357-991A-E3897B629F97}" destId="{7A938B02-9CAC-45D8-9CD0-1D8C08A40DE1}" srcOrd="0" destOrd="0" parTransId="{996CDB43-E911-4E14-8405-6069DB802EE8}" sibTransId="{CCBF840F-CD6C-445D-99C4-D015148F5D6B}"/>
    <dgm:cxn modelId="{8981A714-EA83-44C6-AD23-E07D661745A3}" type="presParOf" srcId="{A0620260-E3C1-41ED-99BB-E0EA66A4637D}" destId="{16ED9821-8A44-4493-A414-A7DBB7238A8A}" srcOrd="0" destOrd="0" presId="urn:microsoft.com/office/officeart/2005/8/layout/venn2"/>
    <dgm:cxn modelId="{656FCCE5-329F-4E08-92E6-5491C8946E87}" type="presParOf" srcId="{16ED9821-8A44-4493-A414-A7DBB7238A8A}" destId="{CAA9F81B-1111-49DA-8875-6D62AA7B3A62}" srcOrd="0" destOrd="0" presId="urn:microsoft.com/office/officeart/2005/8/layout/venn2"/>
    <dgm:cxn modelId="{DB91417D-33D5-47CF-8723-4C9D97C8DA11}" type="presParOf" srcId="{16ED9821-8A44-4493-A414-A7DBB7238A8A}" destId="{2E927335-54EE-4F37-8367-9A815C6534E4}" srcOrd="1" destOrd="0" presId="urn:microsoft.com/office/officeart/2005/8/layout/venn2"/>
    <dgm:cxn modelId="{2455ACD8-1804-4D3A-A093-586C151E18D8}" type="presParOf" srcId="{A0620260-E3C1-41ED-99BB-E0EA66A4637D}" destId="{530C6BA4-6E6D-488F-95D9-72E4F576BEB1}" srcOrd="1" destOrd="0" presId="urn:microsoft.com/office/officeart/2005/8/layout/venn2"/>
    <dgm:cxn modelId="{F3C4C03F-67B1-4764-A2BA-AC6F9E9827FB}" type="presParOf" srcId="{530C6BA4-6E6D-488F-95D9-72E4F576BEB1}" destId="{9AF0900A-2AAA-4A94-A35A-58E37FA8C650}" srcOrd="0" destOrd="0" presId="urn:microsoft.com/office/officeart/2005/8/layout/venn2"/>
    <dgm:cxn modelId="{701D593D-D0CF-4F1A-A8B2-02D4E3E637C1}" type="presParOf" srcId="{530C6BA4-6E6D-488F-95D9-72E4F576BEB1}" destId="{DE92FA0B-E12C-44EA-BE4B-8D690DB45C20}" srcOrd="1" destOrd="0" presId="urn:microsoft.com/office/officeart/2005/8/layout/venn2"/>
    <dgm:cxn modelId="{FAEC3FCC-05DE-4C81-8A99-858A7C5A26EE}" type="presParOf" srcId="{A0620260-E3C1-41ED-99BB-E0EA66A4637D}" destId="{ACB24801-7E77-46EC-9A92-70233999906F}" srcOrd="2" destOrd="0" presId="urn:microsoft.com/office/officeart/2005/8/layout/venn2"/>
    <dgm:cxn modelId="{5DEE348E-D994-4A7D-8242-943FC15834CC}" type="presParOf" srcId="{ACB24801-7E77-46EC-9A92-70233999906F}" destId="{A3CA43EA-2D86-4EE9-A466-E92B5D42B4C2}" srcOrd="0" destOrd="0" presId="urn:microsoft.com/office/officeart/2005/8/layout/venn2"/>
    <dgm:cxn modelId="{8E7A5FC5-0288-41AB-85CF-6E110DF47BCD}" type="presParOf" srcId="{ACB24801-7E77-46EC-9A92-70233999906F}" destId="{B676C6DB-217B-40C3-9792-86446CDF2DF0}" srcOrd="1" destOrd="0" presId="urn:microsoft.com/office/officeart/2005/8/layout/venn2"/>
    <dgm:cxn modelId="{80F7EB40-DFC0-495F-8CB9-425AF1971F1C}" type="presParOf" srcId="{A0620260-E3C1-41ED-99BB-E0EA66A4637D}" destId="{A67CC1CC-3E03-48DB-9AD9-B864FEADA521}" srcOrd="3" destOrd="0" presId="urn:microsoft.com/office/officeart/2005/8/layout/venn2"/>
    <dgm:cxn modelId="{B82C1456-13DE-43B5-8FC1-973A0B052C0A}" type="presParOf" srcId="{A67CC1CC-3E03-48DB-9AD9-B864FEADA521}" destId="{D279FA50-810D-4B32-A6C5-05EDB8CB4B73}" srcOrd="0" destOrd="0" presId="urn:microsoft.com/office/officeart/2005/8/layout/venn2"/>
    <dgm:cxn modelId="{81CBCF74-C9FE-4B71-98AB-3199A753468F}" type="presParOf" srcId="{A67CC1CC-3E03-48DB-9AD9-B864FEADA521}" destId="{F53A21B5-3DF0-4793-AD60-0D71D1FEE8F9}"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DB21DCA-5BF1-4974-BC2C-04367746A625}" type="doc">
      <dgm:prSet loTypeId="urn:microsoft.com/office/officeart/2005/8/layout/venn2" loCatId="relationship" qsTypeId="urn:microsoft.com/office/officeart/2005/8/quickstyle/3d3" qsCatId="3D" csTypeId="urn:microsoft.com/office/officeart/2005/8/colors/colorful3" csCatId="colorful" phldr="1"/>
      <dgm:spPr/>
      <dgm:t>
        <a:bodyPr/>
        <a:lstStyle/>
        <a:p>
          <a:endParaRPr lang="en-US"/>
        </a:p>
      </dgm:t>
    </dgm:pt>
    <dgm:pt modelId="{15E333BA-1484-495D-B4E6-55F410FBE258}">
      <dgm:prSet phldrT="[Text]" custT="1"/>
      <dgm:spPr/>
      <dgm:t>
        <a:bodyPr/>
        <a:lstStyle/>
        <a:p>
          <a:r>
            <a:rPr lang="en-US" sz="2000" b="1"/>
            <a:t>Sphere of concern</a:t>
          </a:r>
        </a:p>
      </dgm:t>
    </dgm:pt>
    <dgm:pt modelId="{7D44DDF4-821C-4575-B80D-A3832C6E41CC}" type="parTrans" cxnId="{FBCBA822-F3A6-4270-A13F-4C831E3ED634}">
      <dgm:prSet/>
      <dgm:spPr/>
      <dgm:t>
        <a:bodyPr/>
        <a:lstStyle/>
        <a:p>
          <a:endParaRPr lang="en-US"/>
        </a:p>
      </dgm:t>
    </dgm:pt>
    <dgm:pt modelId="{4CFEEBD7-BBC2-4243-B58B-979EB70313A9}" type="sibTrans" cxnId="{FBCBA822-F3A6-4270-A13F-4C831E3ED634}">
      <dgm:prSet/>
      <dgm:spPr/>
      <dgm:t>
        <a:bodyPr/>
        <a:lstStyle/>
        <a:p>
          <a:endParaRPr lang="en-US"/>
        </a:p>
      </dgm:t>
    </dgm:pt>
    <dgm:pt modelId="{C3FF8BBB-89F8-4607-BFB1-C178B1232107}">
      <dgm:prSet phldrT="[Text]" custT="1"/>
      <dgm:spPr/>
      <dgm:t>
        <a:bodyPr/>
        <a:lstStyle/>
        <a:p>
          <a:r>
            <a:rPr lang="en-US" sz="2000" b="1"/>
            <a:t>Sphere of influence</a:t>
          </a:r>
        </a:p>
      </dgm:t>
    </dgm:pt>
    <dgm:pt modelId="{D37354DB-14C7-429A-B3E9-F8D2FF69C0BE}" type="parTrans" cxnId="{873A1079-DA17-40CD-974A-D6AEACB280C4}">
      <dgm:prSet/>
      <dgm:spPr/>
      <dgm:t>
        <a:bodyPr/>
        <a:lstStyle/>
        <a:p>
          <a:endParaRPr lang="en-US"/>
        </a:p>
      </dgm:t>
    </dgm:pt>
    <dgm:pt modelId="{88C962BE-8167-4563-ADA4-1F5C38A99214}" type="sibTrans" cxnId="{873A1079-DA17-40CD-974A-D6AEACB280C4}">
      <dgm:prSet/>
      <dgm:spPr/>
      <dgm:t>
        <a:bodyPr/>
        <a:lstStyle/>
        <a:p>
          <a:endParaRPr lang="en-US"/>
        </a:p>
      </dgm:t>
    </dgm:pt>
    <dgm:pt modelId="{1B51B166-F601-4AD3-B001-096113C0A979}">
      <dgm:prSet phldrT="[Text]" custT="1"/>
      <dgm:spPr/>
      <dgm:t>
        <a:bodyPr/>
        <a:lstStyle/>
        <a:p>
          <a:r>
            <a:rPr lang="en-US" sz="2000" b="1"/>
            <a:t>Sphere of control</a:t>
          </a:r>
        </a:p>
      </dgm:t>
    </dgm:pt>
    <dgm:pt modelId="{7EDFD75B-BD36-4386-9C4F-5A5FB0225F2B}" type="parTrans" cxnId="{C8E978D8-532D-4D02-8207-35F27D72B61D}">
      <dgm:prSet/>
      <dgm:spPr/>
      <dgm:t>
        <a:bodyPr/>
        <a:lstStyle/>
        <a:p>
          <a:endParaRPr lang="en-US"/>
        </a:p>
      </dgm:t>
    </dgm:pt>
    <dgm:pt modelId="{4C56F785-0C8D-40E2-8BCE-B73E38445942}" type="sibTrans" cxnId="{C8E978D8-532D-4D02-8207-35F27D72B61D}">
      <dgm:prSet/>
      <dgm:spPr/>
      <dgm:t>
        <a:bodyPr/>
        <a:lstStyle/>
        <a:p>
          <a:endParaRPr lang="en-US"/>
        </a:p>
      </dgm:t>
    </dgm:pt>
    <dgm:pt modelId="{2D994C28-E6D7-4478-A8FF-B5B98C8DDED4}" type="pres">
      <dgm:prSet presAssocID="{2DB21DCA-5BF1-4974-BC2C-04367746A625}" presName="Name0" presStyleCnt="0">
        <dgm:presLayoutVars>
          <dgm:chMax val="7"/>
          <dgm:resizeHandles val="exact"/>
        </dgm:presLayoutVars>
      </dgm:prSet>
      <dgm:spPr/>
    </dgm:pt>
    <dgm:pt modelId="{2884F614-9E53-4A44-947A-21D810AA23E9}" type="pres">
      <dgm:prSet presAssocID="{2DB21DCA-5BF1-4974-BC2C-04367746A625}" presName="comp1" presStyleCnt="0"/>
      <dgm:spPr/>
    </dgm:pt>
    <dgm:pt modelId="{658AB68C-AF00-4D22-9025-CAE32A539182}" type="pres">
      <dgm:prSet presAssocID="{2DB21DCA-5BF1-4974-BC2C-04367746A625}" presName="circle1" presStyleLbl="node1" presStyleIdx="0" presStyleCnt="3"/>
      <dgm:spPr/>
    </dgm:pt>
    <dgm:pt modelId="{176BA711-2067-4C0E-A743-F46924763BB6}" type="pres">
      <dgm:prSet presAssocID="{2DB21DCA-5BF1-4974-BC2C-04367746A625}" presName="c1text" presStyleLbl="node1" presStyleIdx="0" presStyleCnt="3">
        <dgm:presLayoutVars>
          <dgm:bulletEnabled val="1"/>
        </dgm:presLayoutVars>
      </dgm:prSet>
      <dgm:spPr/>
    </dgm:pt>
    <dgm:pt modelId="{265B5BB4-7032-404F-99B7-BDC447319673}" type="pres">
      <dgm:prSet presAssocID="{2DB21DCA-5BF1-4974-BC2C-04367746A625}" presName="comp2" presStyleCnt="0"/>
      <dgm:spPr/>
    </dgm:pt>
    <dgm:pt modelId="{64ECD6DF-C6DF-4060-B729-AC35A6CC6B1D}" type="pres">
      <dgm:prSet presAssocID="{2DB21DCA-5BF1-4974-BC2C-04367746A625}" presName="circle2" presStyleLbl="node1" presStyleIdx="1" presStyleCnt="3"/>
      <dgm:spPr/>
    </dgm:pt>
    <dgm:pt modelId="{9AC29B62-7004-42C3-B190-A80D5B74F34A}" type="pres">
      <dgm:prSet presAssocID="{2DB21DCA-5BF1-4974-BC2C-04367746A625}" presName="c2text" presStyleLbl="node1" presStyleIdx="1" presStyleCnt="3">
        <dgm:presLayoutVars>
          <dgm:bulletEnabled val="1"/>
        </dgm:presLayoutVars>
      </dgm:prSet>
      <dgm:spPr/>
    </dgm:pt>
    <dgm:pt modelId="{CF643F84-1BC1-472A-8D27-BD6A9F154BD0}" type="pres">
      <dgm:prSet presAssocID="{2DB21DCA-5BF1-4974-BC2C-04367746A625}" presName="comp3" presStyleCnt="0"/>
      <dgm:spPr/>
    </dgm:pt>
    <dgm:pt modelId="{893A7B67-E7A8-4B0C-8045-F13B45BE7C8C}" type="pres">
      <dgm:prSet presAssocID="{2DB21DCA-5BF1-4974-BC2C-04367746A625}" presName="circle3" presStyleLbl="node1" presStyleIdx="2" presStyleCnt="3"/>
      <dgm:spPr/>
    </dgm:pt>
    <dgm:pt modelId="{5DA849B3-E460-441F-8DA4-4E5AD338D9C1}" type="pres">
      <dgm:prSet presAssocID="{2DB21DCA-5BF1-4974-BC2C-04367746A625}" presName="c3text" presStyleLbl="node1" presStyleIdx="2" presStyleCnt="3">
        <dgm:presLayoutVars>
          <dgm:bulletEnabled val="1"/>
        </dgm:presLayoutVars>
      </dgm:prSet>
      <dgm:spPr/>
    </dgm:pt>
  </dgm:ptLst>
  <dgm:cxnLst>
    <dgm:cxn modelId="{FBCBA822-F3A6-4270-A13F-4C831E3ED634}" srcId="{2DB21DCA-5BF1-4974-BC2C-04367746A625}" destId="{15E333BA-1484-495D-B4E6-55F410FBE258}" srcOrd="0" destOrd="0" parTransId="{7D44DDF4-821C-4575-B80D-A3832C6E41CC}" sibTransId="{4CFEEBD7-BBC2-4243-B58B-979EB70313A9}"/>
    <dgm:cxn modelId="{60DA3C3F-6993-4BAB-8742-5C031AFC43CA}" type="presOf" srcId="{C3FF8BBB-89F8-4607-BFB1-C178B1232107}" destId="{64ECD6DF-C6DF-4060-B729-AC35A6CC6B1D}" srcOrd="0" destOrd="0" presId="urn:microsoft.com/office/officeart/2005/8/layout/venn2"/>
    <dgm:cxn modelId="{B5526F6B-F477-4E97-AADD-FD2F0D609599}" type="presOf" srcId="{15E333BA-1484-495D-B4E6-55F410FBE258}" destId="{658AB68C-AF00-4D22-9025-CAE32A539182}" srcOrd="0" destOrd="0" presId="urn:microsoft.com/office/officeart/2005/8/layout/venn2"/>
    <dgm:cxn modelId="{95579C6C-4EC5-4DEC-8EA6-389500B0A3F4}" type="presOf" srcId="{C3FF8BBB-89F8-4607-BFB1-C178B1232107}" destId="{9AC29B62-7004-42C3-B190-A80D5B74F34A}" srcOrd="1" destOrd="0" presId="urn:microsoft.com/office/officeart/2005/8/layout/venn2"/>
    <dgm:cxn modelId="{E96F0977-935D-419B-854F-AE96CA52D2E8}" type="presOf" srcId="{2DB21DCA-5BF1-4974-BC2C-04367746A625}" destId="{2D994C28-E6D7-4478-A8FF-B5B98C8DDED4}" srcOrd="0" destOrd="0" presId="urn:microsoft.com/office/officeart/2005/8/layout/venn2"/>
    <dgm:cxn modelId="{873A1079-DA17-40CD-974A-D6AEACB280C4}" srcId="{2DB21DCA-5BF1-4974-BC2C-04367746A625}" destId="{C3FF8BBB-89F8-4607-BFB1-C178B1232107}" srcOrd="1" destOrd="0" parTransId="{D37354DB-14C7-429A-B3E9-F8D2FF69C0BE}" sibTransId="{88C962BE-8167-4563-ADA4-1F5C38A99214}"/>
    <dgm:cxn modelId="{3D274C95-7CC5-4A8E-94CD-5D9D2E0D44C4}" type="presOf" srcId="{15E333BA-1484-495D-B4E6-55F410FBE258}" destId="{176BA711-2067-4C0E-A743-F46924763BB6}" srcOrd="1" destOrd="0" presId="urn:microsoft.com/office/officeart/2005/8/layout/venn2"/>
    <dgm:cxn modelId="{C8E978D8-532D-4D02-8207-35F27D72B61D}" srcId="{2DB21DCA-5BF1-4974-BC2C-04367746A625}" destId="{1B51B166-F601-4AD3-B001-096113C0A979}" srcOrd="2" destOrd="0" parTransId="{7EDFD75B-BD36-4386-9C4F-5A5FB0225F2B}" sibTransId="{4C56F785-0C8D-40E2-8BCE-B73E38445942}"/>
    <dgm:cxn modelId="{24AE1CEB-B3E6-4E8F-8241-DC31A6890B91}" type="presOf" srcId="{1B51B166-F601-4AD3-B001-096113C0A979}" destId="{893A7B67-E7A8-4B0C-8045-F13B45BE7C8C}" srcOrd="0" destOrd="0" presId="urn:microsoft.com/office/officeart/2005/8/layout/venn2"/>
    <dgm:cxn modelId="{190CE2F6-A608-4ABC-9605-A02A2716A5A1}" type="presOf" srcId="{1B51B166-F601-4AD3-B001-096113C0A979}" destId="{5DA849B3-E460-441F-8DA4-4E5AD338D9C1}" srcOrd="1" destOrd="0" presId="urn:microsoft.com/office/officeart/2005/8/layout/venn2"/>
    <dgm:cxn modelId="{8065A361-52F3-469B-A9A7-DD1CEF9B8AA2}" type="presParOf" srcId="{2D994C28-E6D7-4478-A8FF-B5B98C8DDED4}" destId="{2884F614-9E53-4A44-947A-21D810AA23E9}" srcOrd="0" destOrd="0" presId="urn:microsoft.com/office/officeart/2005/8/layout/venn2"/>
    <dgm:cxn modelId="{B58DADBB-AFE0-4656-97E4-BFC26786DEF0}" type="presParOf" srcId="{2884F614-9E53-4A44-947A-21D810AA23E9}" destId="{658AB68C-AF00-4D22-9025-CAE32A539182}" srcOrd="0" destOrd="0" presId="urn:microsoft.com/office/officeart/2005/8/layout/venn2"/>
    <dgm:cxn modelId="{B9665FAF-56B7-4C35-AED4-C9F395A9C066}" type="presParOf" srcId="{2884F614-9E53-4A44-947A-21D810AA23E9}" destId="{176BA711-2067-4C0E-A743-F46924763BB6}" srcOrd="1" destOrd="0" presId="urn:microsoft.com/office/officeart/2005/8/layout/venn2"/>
    <dgm:cxn modelId="{E47B9FCD-5B95-47C6-8A91-34DF9A7DAD84}" type="presParOf" srcId="{2D994C28-E6D7-4478-A8FF-B5B98C8DDED4}" destId="{265B5BB4-7032-404F-99B7-BDC447319673}" srcOrd="1" destOrd="0" presId="urn:microsoft.com/office/officeart/2005/8/layout/venn2"/>
    <dgm:cxn modelId="{EC432A83-EBE3-46B4-9F29-A52AF7F27CD2}" type="presParOf" srcId="{265B5BB4-7032-404F-99B7-BDC447319673}" destId="{64ECD6DF-C6DF-4060-B729-AC35A6CC6B1D}" srcOrd="0" destOrd="0" presId="urn:microsoft.com/office/officeart/2005/8/layout/venn2"/>
    <dgm:cxn modelId="{1D1305B3-50B4-4FEB-8BC6-C9DC4E5602D4}" type="presParOf" srcId="{265B5BB4-7032-404F-99B7-BDC447319673}" destId="{9AC29B62-7004-42C3-B190-A80D5B74F34A}" srcOrd="1" destOrd="0" presId="urn:microsoft.com/office/officeart/2005/8/layout/venn2"/>
    <dgm:cxn modelId="{1DBCC55B-D9B1-4701-B57E-966EC91454CD}" type="presParOf" srcId="{2D994C28-E6D7-4478-A8FF-B5B98C8DDED4}" destId="{CF643F84-1BC1-472A-8D27-BD6A9F154BD0}" srcOrd="2" destOrd="0" presId="urn:microsoft.com/office/officeart/2005/8/layout/venn2"/>
    <dgm:cxn modelId="{E479786F-9F5D-4FBC-BB3C-04087F34CA4D}" type="presParOf" srcId="{CF643F84-1BC1-472A-8D27-BD6A9F154BD0}" destId="{893A7B67-E7A8-4B0C-8045-F13B45BE7C8C}" srcOrd="0" destOrd="0" presId="urn:microsoft.com/office/officeart/2005/8/layout/venn2"/>
    <dgm:cxn modelId="{94CE25EC-E40D-42DD-A867-F6FDAC0352EC}" type="presParOf" srcId="{CF643F84-1BC1-472A-8D27-BD6A9F154BD0}" destId="{5DA849B3-E460-441F-8DA4-4E5AD338D9C1}"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AAB738-2E3B-490A-8188-F09F9EA6F3BB}">
      <dsp:nvSpPr>
        <dsp:cNvPr id="0" name=""/>
        <dsp:cNvSpPr/>
      </dsp:nvSpPr>
      <dsp:spPr>
        <a:xfrm>
          <a:off x="1042331" y="0"/>
          <a:ext cx="1737245" cy="965136"/>
        </a:xfrm>
        <a:prstGeom prst="roundRect">
          <a:avLst>
            <a:gd name="adj" fmla="val 10000"/>
          </a:avLst>
        </a:prstGeom>
        <a:solidFill>
          <a:srgbClr val="92C646"/>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solidFill>
                <a:srgbClr val="7030A0"/>
              </a:solidFill>
            </a:rPr>
            <a:t>Less emphasis</a:t>
          </a:r>
        </a:p>
      </dsp:txBody>
      <dsp:txXfrm>
        <a:off x="1070599" y="28268"/>
        <a:ext cx="1680709" cy="908600"/>
      </dsp:txXfrm>
    </dsp:sp>
    <dsp:sp modelId="{03A0F29F-6793-431B-A6DE-7F852F215C45}">
      <dsp:nvSpPr>
        <dsp:cNvPr id="0" name=""/>
        <dsp:cNvSpPr/>
      </dsp:nvSpPr>
      <dsp:spPr>
        <a:xfrm>
          <a:off x="3551686" y="0"/>
          <a:ext cx="1737245" cy="965136"/>
        </a:xfrm>
        <a:prstGeom prst="roundRect">
          <a:avLst>
            <a:gd name="adj" fmla="val 10000"/>
          </a:avLst>
        </a:prstGeom>
        <a:solidFill>
          <a:srgbClr val="45B1B6">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solidFill>
                <a:srgbClr val="7030A0"/>
              </a:solidFill>
            </a:rPr>
            <a:t>More emphasis</a:t>
          </a:r>
        </a:p>
      </dsp:txBody>
      <dsp:txXfrm>
        <a:off x="3579954" y="28268"/>
        <a:ext cx="1680709" cy="908600"/>
      </dsp:txXfrm>
    </dsp:sp>
    <dsp:sp modelId="{A385E8D3-E5CF-4C61-9DDB-C0DB264BE96D}">
      <dsp:nvSpPr>
        <dsp:cNvPr id="0" name=""/>
        <dsp:cNvSpPr/>
      </dsp:nvSpPr>
      <dsp:spPr>
        <a:xfrm>
          <a:off x="2803705" y="4101829"/>
          <a:ext cx="723852" cy="723852"/>
        </a:xfrm>
        <a:prstGeom prst="triangle">
          <a:avLst/>
        </a:prstGeom>
        <a:solidFill>
          <a:schemeClr val="accent5">
            <a:lumMod val="75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B1E02DC-7B45-48C9-96D4-49B0CE7E190A}">
      <dsp:nvSpPr>
        <dsp:cNvPr id="0" name=""/>
        <dsp:cNvSpPr/>
      </dsp:nvSpPr>
      <dsp:spPr>
        <a:xfrm rot="240000">
          <a:off x="993411" y="3791650"/>
          <a:ext cx="4344440" cy="303792"/>
        </a:xfrm>
        <a:prstGeom prst="rect">
          <a:avLst/>
        </a:prstGeom>
        <a:solidFill>
          <a:schemeClr val="accent5">
            <a:lumMod val="75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8CF2A27-F249-45D3-B321-C7086F2EF714}">
      <dsp:nvSpPr>
        <dsp:cNvPr id="0" name=""/>
        <dsp:cNvSpPr/>
      </dsp:nvSpPr>
      <dsp:spPr>
        <a:xfrm rot="240000">
          <a:off x="3601870" y="3032094"/>
          <a:ext cx="1733390" cy="807582"/>
        </a:xfrm>
        <a:prstGeom prst="roundRect">
          <a:avLst/>
        </a:prstGeom>
        <a:solidFill>
          <a:srgbClr val="45B1B6"/>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Human strengths</a:t>
          </a:r>
        </a:p>
      </dsp:txBody>
      <dsp:txXfrm>
        <a:off x="3641293" y="3071517"/>
        <a:ext cx="1654544" cy="728736"/>
      </dsp:txXfrm>
    </dsp:sp>
    <dsp:sp modelId="{F520ABE1-B45D-438C-863C-63E09D2A01D1}">
      <dsp:nvSpPr>
        <dsp:cNvPr id="0" name=""/>
        <dsp:cNvSpPr/>
      </dsp:nvSpPr>
      <dsp:spPr>
        <a:xfrm rot="240000">
          <a:off x="3664604" y="2163471"/>
          <a:ext cx="1733390" cy="807582"/>
        </a:xfrm>
        <a:prstGeom prst="roundRect">
          <a:avLst/>
        </a:prstGeom>
        <a:solidFill>
          <a:srgbClr val="45B1B6"/>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Improving well-being</a:t>
          </a:r>
        </a:p>
      </dsp:txBody>
      <dsp:txXfrm>
        <a:off x="3704027" y="2202894"/>
        <a:ext cx="1654544" cy="728736"/>
      </dsp:txXfrm>
    </dsp:sp>
    <dsp:sp modelId="{DC4CED45-C344-4E6C-8224-E60A1E4C6832}">
      <dsp:nvSpPr>
        <dsp:cNvPr id="0" name=""/>
        <dsp:cNvSpPr/>
      </dsp:nvSpPr>
      <dsp:spPr>
        <a:xfrm rot="240000">
          <a:off x="3727338" y="1314151"/>
          <a:ext cx="1733390" cy="807582"/>
        </a:xfrm>
        <a:prstGeom prst="roundRect">
          <a:avLst/>
        </a:prstGeom>
        <a:solidFill>
          <a:srgbClr val="45B1B6"/>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Average to great</a:t>
          </a:r>
        </a:p>
      </dsp:txBody>
      <dsp:txXfrm>
        <a:off x="3766761" y="1353574"/>
        <a:ext cx="1654544" cy="728736"/>
      </dsp:txXfrm>
    </dsp:sp>
    <dsp:sp modelId="{44D57E9E-3ECA-41DB-8743-FDCEF4D09B21}">
      <dsp:nvSpPr>
        <dsp:cNvPr id="0" name=""/>
        <dsp:cNvSpPr/>
      </dsp:nvSpPr>
      <dsp:spPr>
        <a:xfrm rot="240000">
          <a:off x="1116644" y="2858369"/>
          <a:ext cx="1733390" cy="807582"/>
        </a:xfrm>
        <a:prstGeom prst="roundRect">
          <a:avLst/>
        </a:prstGeom>
        <a:solidFill>
          <a:srgbClr val="92C646"/>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Fixing pathology</a:t>
          </a:r>
        </a:p>
      </dsp:txBody>
      <dsp:txXfrm>
        <a:off x="1156067" y="2897792"/>
        <a:ext cx="1654544" cy="728736"/>
      </dsp:txXfrm>
    </dsp:sp>
    <dsp:sp modelId="{886D5D81-17E4-4C91-A8D7-7AB69FA7182C}">
      <dsp:nvSpPr>
        <dsp:cNvPr id="0" name=""/>
        <dsp:cNvSpPr/>
      </dsp:nvSpPr>
      <dsp:spPr>
        <a:xfrm rot="240000">
          <a:off x="1179378" y="1989746"/>
          <a:ext cx="1733390" cy="807582"/>
        </a:xfrm>
        <a:prstGeom prst="roundRect">
          <a:avLst/>
        </a:prstGeom>
        <a:solidFill>
          <a:srgbClr val="92C646"/>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Human deficits and weaknesses</a:t>
          </a:r>
        </a:p>
      </dsp:txBody>
      <dsp:txXfrm>
        <a:off x="1218801" y="2029169"/>
        <a:ext cx="1654544" cy="7287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0D4F86-7BA5-426D-8F5D-1AD809506428}">
      <dsp:nvSpPr>
        <dsp:cNvPr id="0" name=""/>
        <dsp:cNvSpPr/>
      </dsp:nvSpPr>
      <dsp:spPr>
        <a:xfrm>
          <a:off x="0" y="39687"/>
          <a:ext cx="3286125" cy="197167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baseline="0"/>
            <a:t>Random acts of kindness</a:t>
          </a:r>
          <a:endParaRPr lang="en-US" sz="2400" kern="1200"/>
        </a:p>
      </dsp:txBody>
      <dsp:txXfrm>
        <a:off x="0" y="39687"/>
        <a:ext cx="3286125" cy="1971675"/>
      </dsp:txXfrm>
    </dsp:sp>
    <dsp:sp modelId="{90841595-A914-45FE-83D2-F01C40D3C557}">
      <dsp:nvSpPr>
        <dsp:cNvPr id="0" name=""/>
        <dsp:cNvSpPr/>
      </dsp:nvSpPr>
      <dsp:spPr>
        <a:xfrm>
          <a:off x="3614737" y="39687"/>
          <a:ext cx="3286125" cy="1971675"/>
        </a:xfrm>
        <a:prstGeom prst="rect">
          <a:avLst/>
        </a:prstGeom>
        <a:solidFill>
          <a:schemeClr val="accent5">
            <a:hueOff val="-1470669"/>
            <a:satOff val="-2046"/>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baseline="0"/>
            <a:t>Focus on what’s good</a:t>
          </a:r>
          <a:endParaRPr lang="en-US" sz="2400" kern="1200"/>
        </a:p>
      </dsp:txBody>
      <dsp:txXfrm>
        <a:off x="3614737" y="39687"/>
        <a:ext cx="3286125" cy="1971675"/>
      </dsp:txXfrm>
    </dsp:sp>
    <dsp:sp modelId="{16610255-F1DE-4946-A278-B9E7CF12263C}">
      <dsp:nvSpPr>
        <dsp:cNvPr id="0" name=""/>
        <dsp:cNvSpPr/>
      </dsp:nvSpPr>
      <dsp:spPr>
        <a:xfrm>
          <a:off x="7229475" y="39687"/>
          <a:ext cx="3286125" cy="1971675"/>
        </a:xfrm>
        <a:prstGeom prst="rect">
          <a:avLst/>
        </a:prstGeom>
        <a:solidFill>
          <a:schemeClr val="accent5">
            <a:hueOff val="-2941338"/>
            <a:satOff val="-4091"/>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baseline="0"/>
            <a:t>Gratitude journaling, gratitude jar or gratitude connections</a:t>
          </a:r>
          <a:endParaRPr lang="en-US" sz="2400" kern="1200"/>
        </a:p>
      </dsp:txBody>
      <dsp:txXfrm>
        <a:off x="7229475" y="39687"/>
        <a:ext cx="3286125" cy="1971675"/>
      </dsp:txXfrm>
    </dsp:sp>
    <dsp:sp modelId="{6AEDE08B-B88B-4E0C-B203-F2C44F8423C4}">
      <dsp:nvSpPr>
        <dsp:cNvPr id="0" name=""/>
        <dsp:cNvSpPr/>
      </dsp:nvSpPr>
      <dsp:spPr>
        <a:xfrm>
          <a:off x="0" y="2339975"/>
          <a:ext cx="3286125" cy="1971675"/>
        </a:xfrm>
        <a:prstGeom prst="rect">
          <a:avLst/>
        </a:prstGeom>
        <a:solidFill>
          <a:schemeClr val="accent5">
            <a:hueOff val="-4412007"/>
            <a:satOff val="-6137"/>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baseline="0"/>
            <a:t>Mindfulness/meditation</a:t>
          </a:r>
          <a:endParaRPr lang="en-US" sz="2400" kern="1200"/>
        </a:p>
      </dsp:txBody>
      <dsp:txXfrm>
        <a:off x="0" y="2339975"/>
        <a:ext cx="3286125" cy="1971675"/>
      </dsp:txXfrm>
    </dsp:sp>
    <dsp:sp modelId="{5DC2C39E-2B4B-473C-A977-5C59F5903EB8}">
      <dsp:nvSpPr>
        <dsp:cNvPr id="0" name=""/>
        <dsp:cNvSpPr/>
      </dsp:nvSpPr>
      <dsp:spPr>
        <a:xfrm>
          <a:off x="3614737" y="2339975"/>
          <a:ext cx="3286125" cy="1971675"/>
        </a:xfrm>
        <a:prstGeom prst="rect">
          <a:avLst/>
        </a:prstGeom>
        <a:solidFill>
          <a:schemeClr val="accent5">
            <a:hueOff val="-5882676"/>
            <a:satOff val="-8182"/>
            <a:lumOff val="-31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baseline="0"/>
            <a:t>Using character strengths</a:t>
          </a:r>
          <a:endParaRPr lang="en-US" sz="2400" kern="1200"/>
        </a:p>
      </dsp:txBody>
      <dsp:txXfrm>
        <a:off x="3614737" y="2339975"/>
        <a:ext cx="3286125" cy="1971675"/>
      </dsp:txXfrm>
    </dsp:sp>
    <dsp:sp modelId="{EA1DBAAE-02FE-4074-B534-E3357779E799}">
      <dsp:nvSpPr>
        <dsp:cNvPr id="0" name=""/>
        <dsp:cNvSpPr/>
      </dsp:nvSpPr>
      <dsp:spPr>
        <a:xfrm>
          <a:off x="7229475" y="2339975"/>
          <a:ext cx="3286125" cy="1971675"/>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Positive Reminiscence </a:t>
          </a:r>
        </a:p>
      </dsp:txBody>
      <dsp:txXfrm>
        <a:off x="7229475" y="2339975"/>
        <a:ext cx="3286125" cy="19716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EBCD46-B7B6-4F7D-8E72-09B3182D09A8}">
      <dsp:nvSpPr>
        <dsp:cNvPr id="0" name=""/>
        <dsp:cNvSpPr/>
      </dsp:nvSpPr>
      <dsp:spPr>
        <a:xfrm>
          <a:off x="2148501" y="1912"/>
          <a:ext cx="2417064" cy="83606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a:t>What will you do?</a:t>
          </a:r>
        </a:p>
      </dsp:txBody>
      <dsp:txXfrm>
        <a:off x="2189314" y="42725"/>
        <a:ext cx="2335438" cy="754434"/>
      </dsp:txXfrm>
    </dsp:sp>
    <dsp:sp modelId="{3FD0FA6E-F24B-42F2-93C1-9304CFB0B9FA}">
      <dsp:nvSpPr>
        <dsp:cNvPr id="0" name=""/>
        <dsp:cNvSpPr/>
      </dsp:nvSpPr>
      <dsp:spPr>
        <a:xfrm>
          <a:off x="2148501" y="879775"/>
          <a:ext cx="2417064" cy="83606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a:t>When?</a:t>
          </a:r>
        </a:p>
      </dsp:txBody>
      <dsp:txXfrm>
        <a:off x="2189314" y="920588"/>
        <a:ext cx="2335438" cy="754434"/>
      </dsp:txXfrm>
    </dsp:sp>
    <dsp:sp modelId="{6122791B-A191-4250-AF59-E556F4C13583}">
      <dsp:nvSpPr>
        <dsp:cNvPr id="0" name=""/>
        <dsp:cNvSpPr/>
      </dsp:nvSpPr>
      <dsp:spPr>
        <a:xfrm>
          <a:off x="2148501" y="1757638"/>
          <a:ext cx="2417064" cy="83606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a:t>How often?</a:t>
          </a:r>
        </a:p>
      </dsp:txBody>
      <dsp:txXfrm>
        <a:off x="2189314" y="1798451"/>
        <a:ext cx="2335438" cy="754434"/>
      </dsp:txXfrm>
    </dsp:sp>
    <dsp:sp modelId="{D863D3A3-05DE-4AA7-9A11-AA7AB8DE0FAA}">
      <dsp:nvSpPr>
        <dsp:cNvPr id="0" name=""/>
        <dsp:cNvSpPr/>
      </dsp:nvSpPr>
      <dsp:spPr>
        <a:xfrm>
          <a:off x="2148501" y="2635502"/>
          <a:ext cx="2417064" cy="83606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a:t>For how long?</a:t>
          </a:r>
        </a:p>
      </dsp:txBody>
      <dsp:txXfrm>
        <a:off x="2189314" y="2676315"/>
        <a:ext cx="2335438" cy="754434"/>
      </dsp:txXfrm>
    </dsp:sp>
    <dsp:sp modelId="{2A3CA2C8-B786-4BE1-9BEB-084477219F05}">
      <dsp:nvSpPr>
        <dsp:cNvPr id="0" name=""/>
        <dsp:cNvSpPr/>
      </dsp:nvSpPr>
      <dsp:spPr>
        <a:xfrm>
          <a:off x="2148501" y="3513365"/>
          <a:ext cx="2417064" cy="83606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a:t>With whom?</a:t>
          </a:r>
        </a:p>
      </dsp:txBody>
      <dsp:txXfrm>
        <a:off x="2189314" y="3554178"/>
        <a:ext cx="2335438" cy="7544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A9F81B-1111-49DA-8875-6D62AA7B3A62}">
      <dsp:nvSpPr>
        <dsp:cNvPr id="0" name=""/>
        <dsp:cNvSpPr/>
      </dsp:nvSpPr>
      <dsp:spPr>
        <a:xfrm>
          <a:off x="2891631" y="0"/>
          <a:ext cx="4741862" cy="4741862"/>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t>Organization</a:t>
          </a:r>
        </a:p>
      </dsp:txBody>
      <dsp:txXfrm>
        <a:off x="4599650" y="237093"/>
        <a:ext cx="1325824" cy="711279"/>
      </dsp:txXfrm>
    </dsp:sp>
    <dsp:sp modelId="{9AF0900A-2AAA-4A94-A35A-58E37FA8C650}">
      <dsp:nvSpPr>
        <dsp:cNvPr id="0" name=""/>
        <dsp:cNvSpPr/>
      </dsp:nvSpPr>
      <dsp:spPr>
        <a:xfrm>
          <a:off x="3365817" y="948372"/>
          <a:ext cx="3793490" cy="3793490"/>
        </a:xfrm>
        <a:prstGeom prst="ellipse">
          <a:avLst/>
        </a:prstGeom>
        <a:solidFill>
          <a:schemeClr val="accent5">
            <a:hueOff val="-2451115"/>
            <a:satOff val="-3409"/>
            <a:lumOff val="-130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t>Facility</a:t>
          </a:r>
        </a:p>
      </dsp:txBody>
      <dsp:txXfrm>
        <a:off x="4599650" y="1175982"/>
        <a:ext cx="1325824" cy="682828"/>
      </dsp:txXfrm>
    </dsp:sp>
    <dsp:sp modelId="{A3CA43EA-2D86-4EE9-A466-E92B5D42B4C2}">
      <dsp:nvSpPr>
        <dsp:cNvPr id="0" name=""/>
        <dsp:cNvSpPr/>
      </dsp:nvSpPr>
      <dsp:spPr>
        <a:xfrm>
          <a:off x="3840003" y="1896745"/>
          <a:ext cx="2845117" cy="2845117"/>
        </a:xfrm>
        <a:prstGeom prst="ellipse">
          <a:avLst/>
        </a:prstGeom>
        <a:solidFill>
          <a:schemeClr val="accent5">
            <a:hueOff val="-4902230"/>
            <a:satOff val="-6819"/>
            <a:lumOff val="-261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t>Team Leader</a:t>
          </a:r>
        </a:p>
      </dsp:txBody>
      <dsp:txXfrm>
        <a:off x="4599650" y="2110129"/>
        <a:ext cx="1325824" cy="640151"/>
      </dsp:txXfrm>
    </dsp:sp>
    <dsp:sp modelId="{D279FA50-810D-4B32-A6C5-05EDB8CB4B73}">
      <dsp:nvSpPr>
        <dsp:cNvPr id="0" name=""/>
        <dsp:cNvSpPr/>
      </dsp:nvSpPr>
      <dsp:spPr>
        <a:xfrm>
          <a:off x="4314189" y="2845117"/>
          <a:ext cx="1896745" cy="1896745"/>
        </a:xfrm>
        <a:prstGeom prst="ellipse">
          <a:avLst/>
        </a:prstGeom>
        <a:solidFill>
          <a:schemeClr val="accent5">
            <a:hueOff val="-7353344"/>
            <a:satOff val="-10228"/>
            <a:lumOff val="-392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t>Individual</a:t>
          </a:r>
        </a:p>
      </dsp:txBody>
      <dsp:txXfrm>
        <a:off x="4591961" y="3319304"/>
        <a:ext cx="1341201" cy="9483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8AB68C-AF00-4D22-9025-CAE32A539182}">
      <dsp:nvSpPr>
        <dsp:cNvPr id="0" name=""/>
        <dsp:cNvSpPr/>
      </dsp:nvSpPr>
      <dsp:spPr>
        <a:xfrm>
          <a:off x="491595" y="0"/>
          <a:ext cx="4147608" cy="4147608"/>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t>Sphere of concern</a:t>
          </a:r>
        </a:p>
      </dsp:txBody>
      <dsp:txXfrm>
        <a:off x="1840605" y="207380"/>
        <a:ext cx="1449588" cy="622141"/>
      </dsp:txXfrm>
    </dsp:sp>
    <dsp:sp modelId="{64ECD6DF-C6DF-4060-B729-AC35A6CC6B1D}">
      <dsp:nvSpPr>
        <dsp:cNvPr id="0" name=""/>
        <dsp:cNvSpPr/>
      </dsp:nvSpPr>
      <dsp:spPr>
        <a:xfrm>
          <a:off x="1010046" y="1036901"/>
          <a:ext cx="3110706" cy="3110706"/>
        </a:xfrm>
        <a:prstGeom prst="ellipse">
          <a:avLst/>
        </a:prstGeom>
        <a:solidFill>
          <a:schemeClr val="accent3">
            <a:hueOff val="1355300"/>
            <a:satOff val="50000"/>
            <a:lumOff val="-735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t>Sphere of influence</a:t>
          </a:r>
        </a:p>
      </dsp:txBody>
      <dsp:txXfrm>
        <a:off x="1840605" y="1231321"/>
        <a:ext cx="1449588" cy="583257"/>
      </dsp:txXfrm>
    </dsp:sp>
    <dsp:sp modelId="{893A7B67-E7A8-4B0C-8045-F13B45BE7C8C}">
      <dsp:nvSpPr>
        <dsp:cNvPr id="0" name=""/>
        <dsp:cNvSpPr/>
      </dsp:nvSpPr>
      <dsp:spPr>
        <a:xfrm>
          <a:off x="1528497" y="2073804"/>
          <a:ext cx="2073804" cy="2073804"/>
        </a:xfrm>
        <a:prstGeom prst="ellipse">
          <a:avLst/>
        </a:prstGeom>
        <a:solidFill>
          <a:schemeClr val="accent3">
            <a:hueOff val="2710599"/>
            <a:satOff val="100000"/>
            <a:lumOff val="-1470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t>Sphere of control</a:t>
          </a:r>
        </a:p>
      </dsp:txBody>
      <dsp:txXfrm>
        <a:off x="1832199" y="2592254"/>
        <a:ext cx="1466400" cy="1036902"/>
      </dsp:txXfrm>
    </dsp:sp>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5.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7E72A47-D8E7-4708-A218-E95F45C843B7}" type="datetimeFigureOut">
              <a:rPr lang="en-US" smtClean="0"/>
              <a:t>2/27/2025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1599CBC-5243-4EE6-8E2D-6E1F45C81F6C}" type="slidenum">
              <a:rPr lang="en-US" smtClean="0"/>
              <a:t>‹#›</a:t>
            </a:fld>
            <a:endParaRPr lang="en-US"/>
          </a:p>
        </p:txBody>
      </p:sp>
    </p:spTree>
    <p:extLst>
      <p:ext uri="{BB962C8B-B14F-4D97-AF65-F5344CB8AC3E}">
        <p14:creationId xmlns:p14="http://schemas.microsoft.com/office/powerpoint/2010/main" val="12156267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59D24D-F7AD-4672-8093-387C9A86EF22}" type="datetimeFigureOut">
              <a:rPr lang="en-US" smtClean="0"/>
              <a:t>2/27/2025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49B3BA-A246-4728-806B-126A6412B0FB}" type="slidenum">
              <a:rPr lang="en-US" smtClean="0"/>
              <a:t>‹#›</a:t>
            </a:fld>
            <a:endParaRPr lang="en-US"/>
          </a:p>
        </p:txBody>
      </p:sp>
    </p:spTree>
    <p:extLst>
      <p:ext uri="{BB962C8B-B14F-4D97-AF65-F5344CB8AC3E}">
        <p14:creationId xmlns:p14="http://schemas.microsoft.com/office/powerpoint/2010/main" val="2060534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19213" y="230188"/>
            <a:ext cx="4362450" cy="24542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197631-D209-46C4-AE10-EA78DB6CFF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797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B9A39-62B4-4E5E-8438-06CC39D59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3473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280988"/>
            <a:ext cx="4357687" cy="2452687"/>
          </a:xfrm>
        </p:spPr>
      </p:sp>
      <p:sp>
        <p:nvSpPr>
          <p:cNvPr id="3" name="Notes Placeholder 2"/>
          <p:cNvSpPr>
            <a:spLocks noGrp="1"/>
          </p:cNvSpPr>
          <p:nvPr>
            <p:ph type="body" idx="1"/>
          </p:nvPr>
        </p:nvSpPr>
        <p:spPr>
          <a:xfrm>
            <a:off x="463654" y="2733676"/>
            <a:ext cx="5934772" cy="6196376"/>
          </a:xfrm>
        </p:spPr>
        <p:txBody>
          <a:bodyPr>
            <a:noAutofit/>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95DA3F-0CC2-4F8F-8D2D-19F579C85FB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752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B9A39-62B4-4E5E-8438-06CC39D59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711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B9A39-62B4-4E5E-8438-06CC39D59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763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73A74-7976-3B23-118B-D76D014481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97CE26-5A73-F335-5610-75D012AD68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71263D-4C8D-2DE5-822D-36A8DFF1B87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8D3D0E4-AFF2-E180-0225-64BD6F56A8F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B9A39-62B4-4E5E-8438-06CC39D59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5712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B9A39-62B4-4E5E-8438-06CC39D59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1828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6:notes"/>
          <p:cNvSpPr>
            <a:spLocks noGrp="1" noRot="1" noChangeAspect="1"/>
          </p:cNvSpPr>
          <p:nvPr>
            <p:ph type="sldImg" idx="2"/>
          </p:nvPr>
        </p:nvSpPr>
        <p:spPr>
          <a:xfrm>
            <a:off x="300038" y="234950"/>
            <a:ext cx="4125912" cy="2320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77" name="Google Shape;77;p6:notes"/>
          <p:cNvSpPr txBox="1">
            <a:spLocks noGrp="1"/>
          </p:cNvSpPr>
          <p:nvPr>
            <p:ph type="body" idx="1"/>
          </p:nvPr>
        </p:nvSpPr>
        <p:spPr>
          <a:xfrm>
            <a:off x="299685" y="2556363"/>
            <a:ext cx="6164616" cy="4224812"/>
          </a:xfrm>
          <a:prstGeom prst="rect">
            <a:avLst/>
          </a:prstGeom>
          <a:noFill/>
          <a:ln>
            <a:noFill/>
          </a:ln>
        </p:spPr>
        <p:txBody>
          <a:bodyPr spcFirstLastPara="1" wrap="square" lIns="91425" tIns="91425" rIns="91425" bIns="91425" anchor="t" anchorCtr="0">
            <a:noAutofit/>
          </a:bodyPr>
          <a:lstStyle/>
          <a:p>
            <a:pPr marL="112713" marR="0" lvl="0" indent="-112713" rtl="0">
              <a:lnSpc>
                <a:spcPct val="100000"/>
              </a:lnSpc>
              <a:spcBef>
                <a:spcPts val="0"/>
              </a:spcBef>
              <a:spcAft>
                <a:spcPts val="0"/>
              </a:spcAft>
              <a:buSzPts val="1800"/>
              <a:buFont typeface="Arial"/>
              <a:buChar char="•"/>
            </a:pPr>
            <a:endParaRPr>
              <a:sym typeface="Arial"/>
            </a:endParaRPr>
          </a:p>
        </p:txBody>
      </p:sp>
      <p:sp>
        <p:nvSpPr>
          <p:cNvPr id="78" name="Google Shape;78;p6:notes"/>
          <p:cNvSpPr txBox="1">
            <a:spLocks noGrp="1"/>
          </p:cNvSpPr>
          <p:nvPr>
            <p:ph type="sldNum" idx="12"/>
          </p:nvPr>
        </p:nvSpPr>
        <p:spPr>
          <a:xfrm>
            <a:off x="3650441" y="8501361"/>
            <a:ext cx="3077736" cy="469423"/>
          </a:xfrm>
          <a:prstGeom prst="rect">
            <a:avLst/>
          </a:prstGeom>
          <a:noFill/>
          <a:ln>
            <a:noFill/>
          </a:ln>
        </p:spPr>
        <p:txBody>
          <a:bodyPr spcFirstLastPara="1" wrap="square" lIns="94200" tIns="47075" rIns="94200" bIns="470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300"/>
                <a:buFont typeface="Arial"/>
                <a:buNone/>
                <a:tabLst/>
                <a:defRPr/>
              </a:pPr>
              <a:t>16</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565576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B9A39-62B4-4E5E-8438-06CC39D59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11857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0D63B-AFA2-D342-941E-36E7812A17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86562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0D63B-AFA2-D342-941E-36E7812A17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0906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49B3BA-A246-4728-806B-126A6412B0FB}" type="slidenum">
              <a:rPr lang="en-US" smtClean="0"/>
              <a:t>2</a:t>
            </a:fld>
            <a:endParaRPr lang="en-US"/>
          </a:p>
        </p:txBody>
      </p:sp>
    </p:spTree>
    <p:extLst>
      <p:ext uri="{BB962C8B-B14F-4D97-AF65-F5344CB8AC3E}">
        <p14:creationId xmlns:p14="http://schemas.microsoft.com/office/powerpoint/2010/main" val="25207777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0D63B-AFA2-D342-941E-36E7812A17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69879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B9A39-62B4-4E5E-8438-06CC39D59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12716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B9A39-62B4-4E5E-8438-06CC39D59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36119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49B3BA-A246-4728-806B-126A6412B0FB}" type="slidenum">
              <a:rPr lang="en-US" smtClean="0"/>
              <a:t>24</a:t>
            </a:fld>
            <a:endParaRPr lang="en-US"/>
          </a:p>
        </p:txBody>
      </p:sp>
    </p:spTree>
    <p:extLst>
      <p:ext uri="{BB962C8B-B14F-4D97-AF65-F5344CB8AC3E}">
        <p14:creationId xmlns:p14="http://schemas.microsoft.com/office/powerpoint/2010/main" val="504087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90488"/>
            <a:ext cx="4514850" cy="2540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0D63B-AFA2-D342-941E-36E7812A17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4499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4:notes"/>
          <p:cNvSpPr>
            <a:spLocks noGrp="1" noRot="1" noChangeAspect="1"/>
          </p:cNvSpPr>
          <p:nvPr>
            <p:ph type="sldImg" idx="2"/>
          </p:nvPr>
        </p:nvSpPr>
        <p:spPr>
          <a:xfrm>
            <a:off x="260350" y="228600"/>
            <a:ext cx="3624263" cy="20399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p4:notes"/>
          <p:cNvSpPr txBox="1">
            <a:spLocks noGrp="1"/>
          </p:cNvSpPr>
          <p:nvPr>
            <p:ph type="body" idx="1"/>
          </p:nvPr>
        </p:nvSpPr>
        <p:spPr>
          <a:xfrm>
            <a:off x="260350" y="2268538"/>
            <a:ext cx="6220097" cy="4600167"/>
          </a:xfrm>
          <a:prstGeom prst="rect">
            <a:avLst/>
          </a:prstGeom>
          <a:noFill/>
          <a:ln>
            <a:noFill/>
          </a:ln>
        </p:spPr>
        <p:txBody>
          <a:bodyPr spcFirstLastPara="1" wrap="square" lIns="91425" tIns="45700" rIns="91425" bIns="45700" anchor="t" anchorCtr="0">
            <a:noAutofit/>
          </a:bodyPr>
          <a:lstStyle/>
          <a:p>
            <a:pPr marL="0" indent="0"/>
            <a:endParaRPr lang="en-US"/>
          </a:p>
        </p:txBody>
      </p:sp>
      <p:sp>
        <p:nvSpPr>
          <p:cNvPr id="65" name="Google Shape;6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79919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6:notes"/>
          <p:cNvSpPr>
            <a:spLocks noGrp="1" noRot="1" noChangeAspect="1"/>
          </p:cNvSpPr>
          <p:nvPr>
            <p:ph type="sldImg" idx="2"/>
          </p:nvPr>
        </p:nvSpPr>
        <p:spPr>
          <a:xfrm>
            <a:off x="242888" y="388938"/>
            <a:ext cx="3781425" cy="21272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77" name="Google Shape;77;p6:notes"/>
          <p:cNvSpPr txBox="1">
            <a:spLocks noGrp="1"/>
          </p:cNvSpPr>
          <p:nvPr>
            <p:ph type="body" idx="1"/>
          </p:nvPr>
        </p:nvSpPr>
        <p:spPr>
          <a:xfrm>
            <a:off x="242888" y="2516188"/>
            <a:ext cx="6462359" cy="5667023"/>
          </a:xfrm>
          <a:prstGeom prst="rect">
            <a:avLst/>
          </a:prstGeom>
          <a:noFill/>
          <a:ln>
            <a:noFill/>
          </a:ln>
        </p:spPr>
        <p:txBody>
          <a:bodyPr spcFirstLastPara="1" wrap="square" lIns="91425" tIns="91425" rIns="91425" bIns="91425" anchor="t" anchorCtr="0">
            <a:noAutofit/>
          </a:bodyPr>
          <a:lstStyle/>
          <a:p>
            <a:pPr lvl="0">
              <a:buClr>
                <a:schemeClr val="dk1"/>
              </a:buClr>
              <a:buSzPts val="1800"/>
            </a:pPr>
            <a:endParaRPr lang="en-US">
              <a:sym typeface="Arial"/>
            </a:endParaRPr>
          </a:p>
        </p:txBody>
      </p:sp>
      <p:sp>
        <p:nvSpPr>
          <p:cNvPr id="78" name="Google Shape;78;p6:notes"/>
          <p:cNvSpPr txBox="1">
            <a:spLocks noGrp="1"/>
          </p:cNvSpPr>
          <p:nvPr>
            <p:ph type="sldNum" idx="12"/>
          </p:nvPr>
        </p:nvSpPr>
        <p:spPr>
          <a:xfrm>
            <a:off x="3780264" y="8674577"/>
            <a:ext cx="3077736" cy="469423"/>
          </a:xfrm>
          <a:prstGeom prst="rect">
            <a:avLst/>
          </a:prstGeom>
          <a:noFill/>
          <a:ln>
            <a:noFill/>
          </a:ln>
        </p:spPr>
        <p:txBody>
          <a:bodyPr spcFirstLastPara="1" wrap="square" lIns="94200" tIns="47075" rIns="94200" bIns="470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300"/>
                <a:buFont typeface="Arial"/>
                <a:buNone/>
                <a:tabLst/>
                <a:defRPr/>
              </a:pPr>
              <a:t>27</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0493130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0D63B-AFA2-D342-941E-36E7812A17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3257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6:notes"/>
          <p:cNvSpPr>
            <a:spLocks noGrp="1" noRot="1" noChangeAspect="1"/>
          </p:cNvSpPr>
          <p:nvPr>
            <p:ph type="sldImg" idx="2"/>
          </p:nvPr>
        </p:nvSpPr>
        <p:spPr>
          <a:xfrm>
            <a:off x="265113" y="309563"/>
            <a:ext cx="3752850" cy="2111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77" name="Google Shape;77;p6:notes"/>
          <p:cNvSpPr txBox="1">
            <a:spLocks noGrp="1"/>
          </p:cNvSpPr>
          <p:nvPr>
            <p:ph type="body" idx="1"/>
          </p:nvPr>
        </p:nvSpPr>
        <p:spPr>
          <a:xfrm>
            <a:off x="265113" y="2420938"/>
            <a:ext cx="6214003" cy="4224812"/>
          </a:xfrm>
          <a:prstGeom prst="rect">
            <a:avLst/>
          </a:prstGeom>
          <a:noFill/>
          <a:ln>
            <a:noFill/>
          </a:ln>
        </p:spPr>
        <p:txBody>
          <a:bodyPr spcFirstLastPara="1" wrap="square" lIns="91425" tIns="91425" rIns="91425" bIns="91425" anchor="t" anchorCtr="0">
            <a:noAutofit/>
          </a:bodyPr>
          <a:lstStyle/>
          <a:p>
            <a:pPr>
              <a:buClr>
                <a:schemeClr val="dk1"/>
              </a:buClr>
              <a:buSzPts val="1200"/>
            </a:pPr>
            <a:endParaRPr>
              <a:sym typeface="Arial"/>
            </a:endParaRPr>
          </a:p>
        </p:txBody>
      </p:sp>
      <p:sp>
        <p:nvSpPr>
          <p:cNvPr id="78" name="Google Shape;78;p6:notes"/>
          <p:cNvSpPr txBox="1">
            <a:spLocks noGrp="1"/>
          </p:cNvSpPr>
          <p:nvPr>
            <p:ph type="sldNum" idx="12"/>
          </p:nvPr>
        </p:nvSpPr>
        <p:spPr>
          <a:xfrm>
            <a:off x="3780264" y="8674577"/>
            <a:ext cx="3077736" cy="469423"/>
          </a:xfrm>
          <a:prstGeom prst="rect">
            <a:avLst/>
          </a:prstGeom>
          <a:noFill/>
          <a:ln>
            <a:noFill/>
          </a:ln>
        </p:spPr>
        <p:txBody>
          <a:bodyPr spcFirstLastPara="1" wrap="square" lIns="94200" tIns="47075" rIns="94200" bIns="470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300"/>
                <a:buFont typeface="Arial"/>
                <a:buNone/>
                <a:tabLst/>
                <a:defRPr/>
              </a:pPr>
              <a:t>29</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2809191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6:notes"/>
          <p:cNvSpPr>
            <a:spLocks noGrp="1" noRot="1" noChangeAspect="1"/>
          </p:cNvSpPr>
          <p:nvPr>
            <p:ph type="sldImg" idx="2"/>
          </p:nvPr>
        </p:nvSpPr>
        <p:spPr>
          <a:xfrm>
            <a:off x="220663" y="309563"/>
            <a:ext cx="4419600" cy="2486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77" name="Google Shape;77;p6:notes"/>
          <p:cNvSpPr txBox="1">
            <a:spLocks noGrp="1"/>
          </p:cNvSpPr>
          <p:nvPr>
            <p:ph type="body" idx="1"/>
          </p:nvPr>
        </p:nvSpPr>
        <p:spPr>
          <a:xfrm>
            <a:off x="220662" y="2796307"/>
            <a:ext cx="6281737" cy="4224812"/>
          </a:xfrm>
          <a:prstGeom prst="rect">
            <a:avLst/>
          </a:prstGeom>
          <a:noFill/>
          <a:ln>
            <a:noFill/>
          </a:ln>
        </p:spPr>
        <p:txBody>
          <a:bodyPr spcFirstLastPara="1" wrap="square" lIns="91425" tIns="91425" rIns="91425" bIns="91425" anchor="t" anchorCtr="0">
            <a:noAutofit/>
          </a:bodyPr>
          <a:lstStyle/>
          <a:p>
            <a:pPr marL="0" lvl="0" indent="-114300">
              <a:lnSpc>
                <a:spcPct val="115000"/>
              </a:lnSpc>
              <a:buClr>
                <a:schemeClr val="dk1"/>
              </a:buClr>
              <a:buSzPts val="1800"/>
              <a:buChar char="•"/>
            </a:pPr>
            <a:endParaRPr>
              <a:sym typeface="Arial"/>
            </a:endParaRPr>
          </a:p>
        </p:txBody>
      </p:sp>
      <p:sp>
        <p:nvSpPr>
          <p:cNvPr id="78" name="Google Shape;78;p6:notes"/>
          <p:cNvSpPr txBox="1">
            <a:spLocks noGrp="1"/>
          </p:cNvSpPr>
          <p:nvPr>
            <p:ph type="sldNum" idx="12"/>
          </p:nvPr>
        </p:nvSpPr>
        <p:spPr>
          <a:xfrm>
            <a:off x="3780264" y="8674577"/>
            <a:ext cx="3077736" cy="469423"/>
          </a:xfrm>
          <a:prstGeom prst="rect">
            <a:avLst/>
          </a:prstGeom>
          <a:noFill/>
          <a:ln>
            <a:noFill/>
          </a:ln>
        </p:spPr>
        <p:txBody>
          <a:bodyPr spcFirstLastPara="1" wrap="square" lIns="94200" tIns="47075" rIns="94200" bIns="470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300"/>
                <a:buFont typeface="Arial"/>
                <a:buNone/>
                <a:tabLst/>
                <a:defRPr/>
              </a:pPr>
              <a:t>30</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072528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 0"/>
          <p:cNvSpPr>
            <a:spLocks noGrp="1" noRot="1" noChangeAspect="1"/>
          </p:cNvSpPr>
          <p:nvPr>
            <p:ph type="sldImg"/>
          </p:nvPr>
        </p:nvSpPr>
        <p:spPr>
          <a:xfrm>
            <a:off x="685800" y="1143000"/>
            <a:ext cx="5486400" cy="3086100"/>
          </a:xfrm>
          <a:prstGeom prst="rect">
            <a:avLst/>
          </a:prstGeom>
          <a:noFill/>
          <a:ln w="12700" cap="flat" cmpd="sng">
            <a:solidFill>
              <a:srgbClr val="000000">
                <a:alpha val="100000"/>
              </a:srgbClr>
            </a:solidFill>
            <a:prstDash val="solid"/>
          </a:ln>
        </p:spPr>
        <p:txBody>
          <a:bodyPr vert="horz" wrap="square" lIns="0" tIns="0" rIns="0" bIns="0" anchor="t">
            <a:noAutofit/>
          </a:bodyPr>
          <a:lstStyle/>
          <a:p>
            <a:pPr marL="0" indent="0"/>
            <a:endParaRPr/>
          </a:p>
        </p:txBody>
      </p:sp>
      <p:sp>
        <p:nvSpPr>
          <p:cNvPr id="3" name="Rect 0"/>
          <p:cNvSpPr txBox="1">
            <a:spLocks noGrp="1"/>
          </p:cNvSpPr>
          <p:nvPr>
            <p:ph type="body"/>
          </p:nvPr>
        </p:nvSpPr>
        <p:spPr>
          <a:xfrm>
            <a:off x="685800" y="4400550"/>
            <a:ext cx="5487035" cy="3601085"/>
          </a:xfrm>
          <a:prstGeom prst="rect">
            <a:avLst/>
          </a:prstGeom>
        </p:spPr>
        <p:txBody>
          <a:bodyPr vert="horz" wrap="square" lIns="91440" tIns="45720" rIns="91440" bIns="45720" anchor="t">
            <a:noAutofit/>
          </a:bodyPr>
          <a:lstStyle/>
          <a:p>
            <a:pPr marL="0" indent="0"/>
            <a:endParaRPr lang="ko-KR" altLang="en-US">
              <a:sym typeface="Segoe UI" charset="0"/>
            </a:endParaRPr>
          </a:p>
        </p:txBody>
      </p:sp>
      <p:sp>
        <p:nvSpPr>
          <p:cNvPr id="4" name="Rect 0"/>
          <p:cNvSpPr txBox="1">
            <a:spLocks noGrp="1"/>
          </p:cNvSpPr>
          <p:nvPr>
            <p:ph type="sldNum"/>
          </p:nvPr>
        </p:nvSpPr>
        <p:spPr>
          <a:xfrm>
            <a:off x="3884930" y="8685530"/>
            <a:ext cx="2972435" cy="459105"/>
          </a:xfrm>
          <a:prstGeom prst="rect">
            <a:avLst/>
          </a:prstGeom>
        </p:spPr>
        <p:txBody>
          <a:bodyPr vert="horz" wrap="square" lIns="91440" tIns="45720" rIns="91440" bIns="4572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20F77-B9A0-41C5-862A-B4B631284C64}" type="slidenum">
              <a:rPr kumimoji="0" sz="1200" b="0" i="0" u="none" strike="noStrike" kern="1200" cap="none" spc="0" normalizeH="0" baseline="0" noProof="0">
                <a:ln>
                  <a:noFill/>
                </a:ln>
                <a:solidFill>
                  <a:prstClr val="black"/>
                </a:solidFill>
                <a:effectLst/>
                <a:uLnTx/>
                <a:uFillTx/>
                <a:latin typeface="Segoe UI" charset="0"/>
                <a:ea typeface="Segoe UI" charset="0"/>
                <a:cs typeface="+mn-cs"/>
                <a:sym typeface="Segoe UI"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sz="1200" b="0" i="0" u="none" strike="noStrike" kern="1200" cap="none" spc="0" normalizeH="0" baseline="0" noProof="0">
              <a:ln>
                <a:noFill/>
              </a:ln>
              <a:solidFill>
                <a:prstClr val="black"/>
              </a:solidFill>
              <a:effectLst/>
              <a:uLnTx/>
              <a:uFillTx/>
              <a:latin typeface="Segoe UI" charset="0"/>
              <a:ea typeface="Segoe UI" charset="0"/>
              <a:cs typeface="+mn-cs"/>
              <a:sym typeface="Segoe U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6:notes"/>
          <p:cNvSpPr>
            <a:spLocks noGrp="1" noRot="1" noChangeAspect="1"/>
          </p:cNvSpPr>
          <p:nvPr>
            <p:ph type="sldImg" idx="2"/>
          </p:nvPr>
        </p:nvSpPr>
        <p:spPr>
          <a:xfrm>
            <a:off x="300038" y="276225"/>
            <a:ext cx="3724275" cy="20955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77" name="Google Shape;77;p6:notes"/>
          <p:cNvSpPr txBox="1">
            <a:spLocks noGrp="1"/>
          </p:cNvSpPr>
          <p:nvPr>
            <p:ph type="body" idx="1"/>
          </p:nvPr>
        </p:nvSpPr>
        <p:spPr>
          <a:xfrm>
            <a:off x="300038" y="2371725"/>
            <a:ext cx="6192202" cy="4224812"/>
          </a:xfrm>
          <a:prstGeom prst="rect">
            <a:avLst/>
          </a:prstGeom>
          <a:noFill/>
          <a:ln>
            <a:noFill/>
          </a:ln>
        </p:spPr>
        <p:txBody>
          <a:bodyPr spcFirstLastPara="1" wrap="square" lIns="91425" tIns="91425" rIns="91425" bIns="91425" anchor="t" anchorCtr="0">
            <a:noAutofit/>
          </a:bodyPr>
          <a:lstStyle/>
          <a:p>
            <a:pPr marR="0" lvl="0" algn="l" rtl="0">
              <a:lnSpc>
                <a:spcPct val="100000"/>
              </a:lnSpc>
              <a:spcBef>
                <a:spcPts val="0"/>
              </a:spcBef>
              <a:spcAft>
                <a:spcPts val="0"/>
              </a:spcAft>
              <a:buClr>
                <a:schemeClr val="dk1"/>
              </a:buClr>
              <a:buSzPts val="1800"/>
            </a:pPr>
            <a:endParaRPr>
              <a:sym typeface="Arial"/>
            </a:endParaRPr>
          </a:p>
        </p:txBody>
      </p:sp>
      <p:sp>
        <p:nvSpPr>
          <p:cNvPr id="78" name="Google Shape;78;p6:notes"/>
          <p:cNvSpPr txBox="1">
            <a:spLocks noGrp="1"/>
          </p:cNvSpPr>
          <p:nvPr>
            <p:ph type="sldNum" idx="12"/>
          </p:nvPr>
        </p:nvSpPr>
        <p:spPr>
          <a:xfrm>
            <a:off x="3770735" y="8674577"/>
            <a:ext cx="3077736" cy="469423"/>
          </a:xfrm>
          <a:prstGeom prst="rect">
            <a:avLst/>
          </a:prstGeom>
          <a:noFill/>
          <a:ln>
            <a:noFill/>
          </a:ln>
        </p:spPr>
        <p:txBody>
          <a:bodyPr spcFirstLastPara="1" wrap="square" lIns="94200" tIns="47075" rIns="94200" bIns="470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300"/>
                <a:buFont typeface="Arial"/>
                <a:buNone/>
                <a:tabLst/>
                <a:defRPr/>
              </a:pPr>
              <a:t>31</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9681714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90488"/>
            <a:ext cx="4514850" cy="2540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844692-DC52-406F-9DA8-9AD0650E4A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9694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B141B-1583-34A7-94EA-B8B2F0D148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C16AE0-CDEE-336D-C328-45FDABAB498D}"/>
              </a:ext>
            </a:extLst>
          </p:cNvPr>
          <p:cNvSpPr>
            <a:spLocks noGrp="1" noRot="1" noChangeAspect="1"/>
          </p:cNvSpPr>
          <p:nvPr>
            <p:ph type="sldImg"/>
          </p:nvPr>
        </p:nvSpPr>
        <p:spPr>
          <a:xfrm>
            <a:off x="1171575" y="90488"/>
            <a:ext cx="4514850" cy="2540000"/>
          </a:xfrm>
        </p:spPr>
      </p:sp>
      <p:sp>
        <p:nvSpPr>
          <p:cNvPr id="3" name="Notes Placeholder 2">
            <a:extLst>
              <a:ext uri="{FF2B5EF4-FFF2-40B4-BE49-F238E27FC236}">
                <a16:creationId xmlns:a16="http://schemas.microsoft.com/office/drawing/2014/main" id="{17001E5D-8112-1DB5-69C4-AABA916202A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31D965-A3AF-A60B-2880-AC3F2805798F}"/>
              </a:ext>
            </a:extLst>
          </p:cNvPr>
          <p:cNvSpPr>
            <a:spLocks noGrp="1"/>
          </p:cNvSpPr>
          <p:nvPr>
            <p:ph type="sldNum" sz="quarter" idx="5"/>
          </p:nvPr>
        </p:nvSpPr>
        <p:spPr/>
        <p:txBody>
          <a:bodyPr/>
          <a:lstStyle/>
          <a:p>
            <a:fld id="{2629BCBA-7DB7-0741-8134-D7555FCD372A}" type="slidenum">
              <a:rPr lang="en-US" smtClean="0"/>
              <a:t>33</a:t>
            </a:fld>
            <a:endParaRPr lang="en-US"/>
          </a:p>
        </p:txBody>
      </p:sp>
    </p:spTree>
    <p:extLst>
      <p:ext uri="{BB962C8B-B14F-4D97-AF65-F5344CB8AC3E}">
        <p14:creationId xmlns:p14="http://schemas.microsoft.com/office/powerpoint/2010/main" val="38038265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90488"/>
            <a:ext cx="4514850" cy="2540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29BCBA-7DB7-0741-8134-D7555FCD372A}" type="slidenum">
              <a:rPr lang="en-US" smtClean="0"/>
              <a:t>34</a:t>
            </a:fld>
            <a:endParaRPr lang="en-US"/>
          </a:p>
        </p:txBody>
      </p:sp>
    </p:spTree>
    <p:extLst>
      <p:ext uri="{BB962C8B-B14F-4D97-AF65-F5344CB8AC3E}">
        <p14:creationId xmlns:p14="http://schemas.microsoft.com/office/powerpoint/2010/main" val="38552592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49B3BA-A246-4728-806B-126A6412B0FB}" type="slidenum">
              <a:rPr lang="en-US" smtClean="0"/>
              <a:t>35</a:t>
            </a:fld>
            <a:endParaRPr lang="en-US"/>
          </a:p>
        </p:txBody>
      </p:sp>
    </p:spTree>
    <p:extLst>
      <p:ext uri="{BB962C8B-B14F-4D97-AF65-F5344CB8AC3E}">
        <p14:creationId xmlns:p14="http://schemas.microsoft.com/office/powerpoint/2010/main" val="39675479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3B412-2210-FAB9-5DA7-7B105D1B0E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5A97B8-CFD7-0F09-3892-7A63F245E3D6}"/>
              </a:ext>
            </a:extLst>
          </p:cNvPr>
          <p:cNvSpPr>
            <a:spLocks noGrp="1" noRot="1" noChangeAspect="1"/>
          </p:cNvSpPr>
          <p:nvPr>
            <p:ph type="sldImg"/>
          </p:nvPr>
        </p:nvSpPr>
        <p:spPr>
          <a:xfrm>
            <a:off x="1249363" y="280988"/>
            <a:ext cx="4357687" cy="2452687"/>
          </a:xfrm>
        </p:spPr>
      </p:sp>
      <p:sp>
        <p:nvSpPr>
          <p:cNvPr id="3" name="Notes Placeholder 2">
            <a:extLst>
              <a:ext uri="{FF2B5EF4-FFF2-40B4-BE49-F238E27FC236}">
                <a16:creationId xmlns:a16="http://schemas.microsoft.com/office/drawing/2014/main" id="{12570BA0-B181-590B-3929-406C19F14E48}"/>
              </a:ext>
            </a:extLst>
          </p:cNvPr>
          <p:cNvSpPr>
            <a:spLocks noGrp="1"/>
          </p:cNvSpPr>
          <p:nvPr>
            <p:ph type="body" idx="1"/>
          </p:nvPr>
        </p:nvSpPr>
        <p:spPr>
          <a:xfrm>
            <a:off x="463654" y="2733676"/>
            <a:ext cx="5934772" cy="6196376"/>
          </a:xfrm>
        </p:spPr>
        <p:txBody>
          <a:bodyPr>
            <a:noAutofit/>
          </a:bodyPr>
          <a:lstStyle/>
          <a:p>
            <a:endParaRPr lang="en-US"/>
          </a:p>
        </p:txBody>
      </p:sp>
      <p:sp>
        <p:nvSpPr>
          <p:cNvPr id="4" name="Slide Number Placeholder 3">
            <a:extLst>
              <a:ext uri="{FF2B5EF4-FFF2-40B4-BE49-F238E27FC236}">
                <a16:creationId xmlns:a16="http://schemas.microsoft.com/office/drawing/2014/main" id="{EC126868-6A6E-9875-089F-FED17AF2166B}"/>
              </a:ext>
            </a:extLst>
          </p:cNvPr>
          <p:cNvSpPr>
            <a:spLocks noGrp="1"/>
          </p:cNvSpPr>
          <p:nvPr>
            <p:ph type="sldNum" sz="quarter" idx="10"/>
          </p:nvPr>
        </p:nvSpPr>
        <p:spPr>
          <a:xfrm>
            <a:off x="3884613" y="8685213"/>
            <a:ext cx="2971800" cy="458787"/>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95DA3F-0CC2-4F8F-8D2D-19F579C85FB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48818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6:notes"/>
          <p:cNvSpPr>
            <a:spLocks noGrp="1" noRot="1" noChangeAspect="1"/>
          </p:cNvSpPr>
          <p:nvPr>
            <p:ph type="sldImg" idx="2"/>
          </p:nvPr>
        </p:nvSpPr>
        <p:spPr>
          <a:xfrm>
            <a:off x="298450" y="342900"/>
            <a:ext cx="4410075" cy="24812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77" name="Google Shape;77;p6:notes"/>
          <p:cNvSpPr txBox="1">
            <a:spLocks noGrp="1"/>
          </p:cNvSpPr>
          <p:nvPr>
            <p:ph type="body" idx="1"/>
          </p:nvPr>
        </p:nvSpPr>
        <p:spPr>
          <a:xfrm>
            <a:off x="355122" y="2823822"/>
            <a:ext cx="5989233" cy="5021955"/>
          </a:xfrm>
          <a:prstGeom prst="rect">
            <a:avLst/>
          </a:prstGeom>
          <a:noFill/>
          <a:ln>
            <a:noFill/>
          </a:ln>
        </p:spPr>
        <p:txBody>
          <a:bodyPr spcFirstLastPara="1" wrap="square" lIns="91425" tIns="91425" rIns="91425" bIns="91425" anchor="t" anchorCtr="0">
            <a:noAutofit/>
          </a:bodyPr>
          <a:lstStyle/>
          <a:p>
            <a:pPr>
              <a:buClr>
                <a:schemeClr val="dk1"/>
              </a:buClr>
              <a:buSzPts val="1200"/>
            </a:pPr>
            <a:endParaRPr>
              <a:sym typeface="Arial"/>
            </a:endParaRPr>
          </a:p>
        </p:txBody>
      </p:sp>
      <p:sp>
        <p:nvSpPr>
          <p:cNvPr id="78" name="Google Shape;78;p6:notes"/>
          <p:cNvSpPr txBox="1">
            <a:spLocks noGrp="1"/>
          </p:cNvSpPr>
          <p:nvPr>
            <p:ph type="sldNum" idx="12"/>
          </p:nvPr>
        </p:nvSpPr>
        <p:spPr>
          <a:xfrm>
            <a:off x="3780264" y="8674577"/>
            <a:ext cx="3077736" cy="469423"/>
          </a:xfrm>
          <a:prstGeom prst="rect">
            <a:avLst/>
          </a:prstGeom>
          <a:noFill/>
          <a:ln>
            <a:noFill/>
          </a:ln>
        </p:spPr>
        <p:txBody>
          <a:bodyPr spcFirstLastPara="1" wrap="square" lIns="94200" tIns="47075" rIns="94200" bIns="470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300"/>
                <a:buFont typeface="Arial"/>
                <a:buNone/>
                <a:tabLst/>
                <a:defRPr/>
              </a:pPr>
              <a:t>37</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1164363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F373F-8000-C965-A31A-8957158694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2E765D-895F-E6A8-34CD-42C9A29834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E6B033-AD95-6EE1-FEA1-37E3501C07E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B937036-E4E4-0FF5-99A9-036D4226FA3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0D63B-AFA2-D342-941E-36E7812A17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9433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0D63B-AFA2-D342-941E-36E7812A17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3477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52e83ef5b4_2_6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2" name="Google Shape;812;g52e83ef5b4_2_662:notes"/>
          <p:cNvSpPr txBox="1">
            <a:spLocks noGrp="1"/>
          </p:cNvSpPr>
          <p:nvPr>
            <p:ph type="body" idx="1"/>
          </p:nvPr>
        </p:nvSpPr>
        <p:spPr>
          <a:xfrm>
            <a:off x="685800" y="447274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sym typeface="Calibri"/>
            </a:endParaRPr>
          </a:p>
        </p:txBody>
      </p:sp>
      <p:sp>
        <p:nvSpPr>
          <p:cNvPr id="813" name="Google Shape;813;g52e83ef5b4_2_6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5284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90488"/>
            <a:ext cx="4514850" cy="2540000"/>
          </a:xfrm>
        </p:spPr>
      </p:sp>
      <p:sp>
        <p:nvSpPr>
          <p:cNvPr id="3" name="Notes Placeholder 2"/>
          <p:cNvSpPr>
            <a:spLocks noGrp="1"/>
          </p:cNvSpPr>
          <p:nvPr>
            <p:ph type="body" idx="1"/>
          </p:nvPr>
        </p:nvSpPr>
        <p:spPr/>
        <p:txBody>
          <a:bodyPr/>
          <a:lstStyle/>
          <a:p>
            <a:pPr algn="l"/>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5A974-18FB-4336-B76A-50069BE2B72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9265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49B3BA-A246-4728-806B-126A6412B0FB}" type="slidenum">
              <a:rPr lang="en-US" smtClean="0"/>
              <a:t>41</a:t>
            </a:fld>
            <a:endParaRPr lang="en-US"/>
          </a:p>
        </p:txBody>
      </p:sp>
    </p:spTree>
    <p:extLst>
      <p:ext uri="{BB962C8B-B14F-4D97-AF65-F5344CB8AC3E}">
        <p14:creationId xmlns:p14="http://schemas.microsoft.com/office/powerpoint/2010/main" val="3066518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49B3BA-A246-4728-806B-126A6412B0FB}" type="slidenum">
              <a:rPr lang="en-US" smtClean="0"/>
              <a:t>42</a:t>
            </a:fld>
            <a:endParaRPr lang="en-US"/>
          </a:p>
        </p:txBody>
      </p:sp>
    </p:spTree>
    <p:extLst>
      <p:ext uri="{BB962C8B-B14F-4D97-AF65-F5344CB8AC3E}">
        <p14:creationId xmlns:p14="http://schemas.microsoft.com/office/powerpoint/2010/main" val="10798664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49B3BA-A246-4728-806B-126A6412B0FB}" type="slidenum">
              <a:rPr lang="en-US" smtClean="0"/>
              <a:t>43</a:t>
            </a:fld>
            <a:endParaRPr lang="en-US"/>
          </a:p>
        </p:txBody>
      </p:sp>
    </p:spTree>
    <p:extLst>
      <p:ext uri="{BB962C8B-B14F-4D97-AF65-F5344CB8AC3E}">
        <p14:creationId xmlns:p14="http://schemas.microsoft.com/office/powerpoint/2010/main" val="20567815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0D63B-AFA2-D342-941E-36E7812A17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2941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B9A39-62B4-4E5E-8438-06CC39D59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7705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49B3BA-A246-4728-806B-126A6412B0FB}" type="slidenum">
              <a:rPr lang="en-US" smtClean="0"/>
              <a:t>46</a:t>
            </a:fld>
            <a:endParaRPr lang="en-US"/>
          </a:p>
        </p:txBody>
      </p:sp>
    </p:spTree>
    <p:extLst>
      <p:ext uri="{BB962C8B-B14F-4D97-AF65-F5344CB8AC3E}">
        <p14:creationId xmlns:p14="http://schemas.microsoft.com/office/powerpoint/2010/main" val="40357157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774">
              <a:defRPr/>
            </a:pPr>
            <a:fld id="{FD073693-C5CE-4C3D-983B-85F99D059E2D}" type="slidenum">
              <a:rPr lang="en-US">
                <a:solidFill>
                  <a:prstClr val="black"/>
                </a:solidFill>
                <a:latin typeface="Calibri" panose="020F0502020204030204"/>
              </a:rPr>
              <a:pPr defTabSz="931774">
                <a:defRPr/>
              </a:pPr>
              <a:t>47</a:t>
            </a:fld>
            <a:endParaRPr lang="en-US">
              <a:solidFill>
                <a:prstClr val="black"/>
              </a:solidFill>
              <a:latin typeface="Calibri" panose="020F0502020204030204"/>
            </a:endParaRPr>
          </a:p>
        </p:txBody>
      </p:sp>
    </p:spTree>
    <p:extLst>
      <p:ext uri="{BB962C8B-B14F-4D97-AF65-F5344CB8AC3E}">
        <p14:creationId xmlns:p14="http://schemas.microsoft.com/office/powerpoint/2010/main" val="30604892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3989">
              <a:defRPr/>
            </a:pPr>
            <a:fld id="{9D7E82B4-DDAA-1842-AD13-C3D328E1A8A1}" type="slidenum">
              <a:rPr lang="en-US">
                <a:solidFill>
                  <a:prstClr val="black"/>
                </a:solidFill>
                <a:latin typeface="Calibri"/>
              </a:rPr>
              <a:pPr defTabSz="463989">
                <a:defRPr/>
              </a:pPr>
              <a:t>48</a:t>
            </a:fld>
            <a:endParaRPr lang="en-US">
              <a:solidFill>
                <a:prstClr val="black"/>
              </a:solidFill>
              <a:latin typeface="Calibri"/>
            </a:endParaRPr>
          </a:p>
        </p:txBody>
      </p:sp>
    </p:spTree>
    <p:extLst>
      <p:ext uri="{BB962C8B-B14F-4D97-AF65-F5344CB8AC3E}">
        <p14:creationId xmlns:p14="http://schemas.microsoft.com/office/powerpoint/2010/main" val="41246338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08546" name="Notes Placeholder 2"/>
          <p:cNvSpPr>
            <a:spLocks noGrp="1"/>
          </p:cNvSpPr>
          <p:nvPr>
            <p:ph type="body" idx="1"/>
          </p:nvPr>
        </p:nvSpPr>
        <p:spPr>
          <a:xfrm>
            <a:off x="685800" y="4229100"/>
            <a:ext cx="5763126" cy="36004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ltLang="en-US"/>
          </a:p>
        </p:txBody>
      </p:sp>
      <p:sp>
        <p:nvSpPr>
          <p:cNvPr id="13005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B70CF859-B8FE-4D4C-84EE-12C9120630ED}"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9538184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90488"/>
            <a:ext cx="4514850" cy="2540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844692-DC52-406F-9DA8-9AD0650E4A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641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90488"/>
            <a:ext cx="4514850" cy="2540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1607E4-2CF8-48E0-99D6-C801B7635F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2744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90488"/>
            <a:ext cx="4514850" cy="2540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29BCBA-7DB7-0741-8134-D7555FCD37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12412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90488"/>
            <a:ext cx="4514850" cy="2540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844692-DC52-406F-9DA8-9AD0650E4A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72612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25642" y="4436645"/>
            <a:ext cx="5486400" cy="3600450"/>
          </a:xfrm>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B9A39-62B4-4E5E-8438-06CC39D59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79683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B9A39-62B4-4E5E-8438-06CC39D59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08841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B9A39-62B4-4E5E-8438-06CC39D59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5108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0D63B-AFA2-D342-941E-36E7812A17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1189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B9A39-62B4-4E5E-8438-06CC39D59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85260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B9A39-62B4-4E5E-8438-06CC39D59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80783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B9A39-62B4-4E5E-8438-06CC39D59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69439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0D63B-AFA2-D342-941E-36E7812A17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7357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 0"/>
          <p:cNvSpPr>
            <a:spLocks noGrp="1" noRot="1" noChangeAspect="1"/>
          </p:cNvSpPr>
          <p:nvPr>
            <p:ph type="sldImg"/>
          </p:nvPr>
        </p:nvSpPr>
        <p:spPr>
          <a:xfrm>
            <a:off x="685800" y="1143000"/>
            <a:ext cx="5486400" cy="3086100"/>
          </a:xfrm>
          <a:prstGeom prst="rect">
            <a:avLst/>
          </a:prstGeom>
          <a:noFill/>
          <a:ln w="12700" cap="flat" cmpd="sng">
            <a:solidFill>
              <a:srgbClr val="000000">
                <a:alpha val="100000"/>
              </a:srgbClr>
            </a:solidFill>
            <a:prstDash val="solid"/>
          </a:ln>
        </p:spPr>
        <p:txBody>
          <a:bodyPr vert="horz" wrap="square" lIns="0" tIns="0" rIns="0" bIns="0" anchor="t">
            <a:noAutofit/>
          </a:bodyPr>
          <a:lstStyle/>
          <a:p>
            <a:pPr marL="0" indent="0"/>
            <a:endParaRPr/>
          </a:p>
        </p:txBody>
      </p:sp>
      <p:sp>
        <p:nvSpPr>
          <p:cNvPr id="3" name="Rect 0"/>
          <p:cNvSpPr txBox="1">
            <a:spLocks noGrp="1"/>
          </p:cNvSpPr>
          <p:nvPr>
            <p:ph type="body"/>
          </p:nvPr>
        </p:nvSpPr>
        <p:spPr>
          <a:xfrm>
            <a:off x="685800" y="4400550"/>
            <a:ext cx="5487035" cy="3601085"/>
          </a:xfrm>
          <a:prstGeom prst="rect">
            <a:avLst/>
          </a:prstGeom>
        </p:spPr>
        <p:txBody>
          <a:bodyPr vert="horz" wrap="square" lIns="91440" tIns="45720" rIns="91440" bIns="45720" anchor="t">
            <a:noAutofit/>
          </a:bodyPr>
          <a:lstStyle/>
          <a:p>
            <a:pPr marL="0" indent="0">
              <a:buFontTx/>
              <a:buNone/>
            </a:pPr>
            <a:endParaRPr>
              <a:sym typeface="Segoe UI" charset="0"/>
            </a:endParaRPr>
          </a:p>
        </p:txBody>
      </p:sp>
      <p:sp>
        <p:nvSpPr>
          <p:cNvPr id="4" name="Rect 0"/>
          <p:cNvSpPr txBox="1">
            <a:spLocks noGrp="1"/>
          </p:cNvSpPr>
          <p:nvPr>
            <p:ph type="sldNum"/>
          </p:nvPr>
        </p:nvSpPr>
        <p:spPr>
          <a:xfrm>
            <a:off x="3884930" y="8685530"/>
            <a:ext cx="2972435" cy="459105"/>
          </a:xfrm>
          <a:prstGeom prst="rect">
            <a:avLst/>
          </a:prstGeom>
        </p:spPr>
        <p:txBody>
          <a:bodyPr vert="horz" wrap="square" lIns="91440" tIns="45720" rIns="91440" bIns="4572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20F77-B9A0-41C5-862A-B4B631284C64}" type="slidenum">
              <a:rPr kumimoji="0" sz="1200" b="0" i="0" u="none" strike="noStrike" kern="1200" cap="none" spc="0" normalizeH="0" baseline="0" noProof="0">
                <a:ln>
                  <a:noFill/>
                </a:ln>
                <a:solidFill>
                  <a:prstClr val="black"/>
                </a:solidFill>
                <a:effectLst/>
                <a:uLnTx/>
                <a:uFillTx/>
                <a:latin typeface="Segoe UI" charset="0"/>
                <a:ea typeface="Segoe UI" charset="0"/>
                <a:cs typeface="+mn-cs"/>
                <a:sym typeface="Segoe UI"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sz="1200" b="0" i="0" u="none" strike="noStrike" kern="1200" cap="none" spc="0" normalizeH="0" baseline="0" noProof="0">
              <a:ln>
                <a:noFill/>
              </a:ln>
              <a:solidFill>
                <a:prstClr val="black"/>
              </a:solidFill>
              <a:effectLst/>
              <a:uLnTx/>
              <a:uFillTx/>
              <a:latin typeface="Segoe UI" charset="0"/>
              <a:ea typeface="Segoe UI" charset="0"/>
              <a:cs typeface="+mn-cs"/>
              <a:sym typeface="Segoe UI"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90488"/>
            <a:ext cx="4514850" cy="2540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B9A39-62B4-4E5E-8438-06CC39D59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43784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BF68EE-711E-492E-ABBA-457D70785A6F}" type="slidenum">
              <a:rPr lang="en-US" smtClean="0"/>
              <a:t>62</a:t>
            </a:fld>
            <a:endParaRPr lang="en-US"/>
          </a:p>
        </p:txBody>
      </p:sp>
    </p:spTree>
    <p:extLst>
      <p:ext uri="{BB962C8B-B14F-4D97-AF65-F5344CB8AC3E}">
        <p14:creationId xmlns:p14="http://schemas.microsoft.com/office/powerpoint/2010/main" val="19457961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a:p>
        </p:txBody>
      </p:sp>
      <p:sp>
        <p:nvSpPr>
          <p:cNvPr id="4" name="Slide Number Placeholder 3"/>
          <p:cNvSpPr>
            <a:spLocks noGrp="1"/>
          </p:cNvSpPr>
          <p:nvPr>
            <p:ph type="sldNum" sz="quarter" idx="5"/>
          </p:nvPr>
        </p:nvSpPr>
        <p:spPr/>
        <p:txBody>
          <a:bodyPr/>
          <a:lstStyle/>
          <a:p>
            <a:fld id="{E4BF68EE-711E-492E-ABBA-457D70785A6F}" type="slidenum">
              <a:rPr lang="en-US" smtClean="0"/>
              <a:t>64</a:t>
            </a:fld>
            <a:endParaRPr lang="en-US"/>
          </a:p>
        </p:txBody>
      </p:sp>
    </p:spTree>
    <p:extLst>
      <p:ext uri="{BB962C8B-B14F-4D97-AF65-F5344CB8AC3E}">
        <p14:creationId xmlns:p14="http://schemas.microsoft.com/office/powerpoint/2010/main" val="17349229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E5C12E-235D-6343-A1D4-9F701EDF5F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81121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49B3BA-A246-4728-806B-126A6412B0FB}" type="slidenum">
              <a:rPr lang="en-US" smtClean="0"/>
              <a:t>66</a:t>
            </a:fld>
            <a:endParaRPr lang="en-US"/>
          </a:p>
        </p:txBody>
      </p:sp>
    </p:spTree>
    <p:extLst>
      <p:ext uri="{BB962C8B-B14F-4D97-AF65-F5344CB8AC3E}">
        <p14:creationId xmlns:p14="http://schemas.microsoft.com/office/powerpoint/2010/main" val="29856866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03C86-CC8A-8DB6-A6FB-B863846742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F2C9FD-880E-072F-3541-6CE01BF3AC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B54AD8-D005-F84A-B6D5-BC341FE98DA9}"/>
              </a:ext>
            </a:extLst>
          </p:cNvPr>
          <p:cNvSpPr>
            <a:spLocks noGrp="1"/>
          </p:cNvSpPr>
          <p:nvPr>
            <p:ph type="body" idx="1"/>
          </p:nvPr>
        </p:nvSpPr>
        <p:spPr>
          <a:xfrm>
            <a:off x="685800" y="4400550"/>
            <a:ext cx="5702968" cy="3600450"/>
          </a:xfrm>
        </p:spPr>
        <p:txBody>
          <a:bodyPr/>
          <a:lstStyle/>
          <a:p>
            <a:endParaRPr lang="en-US"/>
          </a:p>
        </p:txBody>
      </p:sp>
      <p:sp>
        <p:nvSpPr>
          <p:cNvPr id="4" name="Slide Number Placeholder 3">
            <a:extLst>
              <a:ext uri="{FF2B5EF4-FFF2-40B4-BE49-F238E27FC236}">
                <a16:creationId xmlns:a16="http://schemas.microsoft.com/office/drawing/2014/main" id="{11161D36-F9CC-D848-A8E5-7C96C8BE94F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CF0240-6843-BE49-BD14-E0EEF1507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7096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29BCBA-7DB7-0741-8134-D7555FCD37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76588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702968" cy="3600450"/>
          </a:xfrm>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CF0240-6843-BE49-BD14-E0EEF1507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3899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CF0240-6843-BE49-BD14-E0EEF1507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98413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E4BF68EE-711E-492E-ABBA-457D70785A6F}" type="slidenum">
              <a:rPr lang="en-US" smtClean="0"/>
              <a:t>71</a:t>
            </a:fld>
            <a:endParaRPr lang="en-US"/>
          </a:p>
        </p:txBody>
      </p:sp>
    </p:spTree>
    <p:extLst>
      <p:ext uri="{BB962C8B-B14F-4D97-AF65-F5344CB8AC3E}">
        <p14:creationId xmlns:p14="http://schemas.microsoft.com/office/powerpoint/2010/main" val="2894365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B9A39-62B4-4E5E-8438-06CC39D59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12791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29BCBA-7DB7-0741-8134-D7555FCD37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3922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90488"/>
            <a:ext cx="4514850" cy="2540000"/>
          </a:xfrm>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844692-DC52-406F-9DA8-9AD0650E4A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11198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90488"/>
            <a:ext cx="4514850" cy="2540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29BCBA-7DB7-0741-8134-D7555FCD37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51879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90488"/>
            <a:ext cx="4514850" cy="254000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29BCBA-7DB7-0741-8134-D7555FCD37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649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0D63B-AFA2-D342-941E-36E7812A17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1597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7834af95e7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g7834af95e7_0_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sym typeface="Calibri"/>
            </a:endParaRPr>
          </a:p>
        </p:txBody>
      </p:sp>
      <p:sp>
        <p:nvSpPr>
          <p:cNvPr id="273" name="Google Shape;273;g7834af95e7_0_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7675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BF9A2C-825F-4961-A8B9-9611E97E80FE}"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3F533-1FD0-4296-B0D5-FB35874CC641}" type="slidenum">
              <a:rPr lang="en-US" smtClean="0"/>
              <a:t>‹#›</a:t>
            </a:fld>
            <a:endParaRPr lang="en-US"/>
          </a:p>
        </p:txBody>
      </p:sp>
    </p:spTree>
    <p:extLst>
      <p:ext uri="{BB962C8B-B14F-4D97-AF65-F5344CB8AC3E}">
        <p14:creationId xmlns:p14="http://schemas.microsoft.com/office/powerpoint/2010/main" val="1774959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BF9A2C-825F-4961-A8B9-9611E97E80FE}"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3F533-1FD0-4296-B0D5-FB35874CC641}" type="slidenum">
              <a:rPr lang="en-US" smtClean="0"/>
              <a:t>‹#›</a:t>
            </a:fld>
            <a:endParaRPr lang="en-US"/>
          </a:p>
        </p:txBody>
      </p:sp>
    </p:spTree>
    <p:extLst>
      <p:ext uri="{BB962C8B-B14F-4D97-AF65-F5344CB8AC3E}">
        <p14:creationId xmlns:p14="http://schemas.microsoft.com/office/powerpoint/2010/main" val="592980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BF9A2C-825F-4961-A8B9-9611E97E80FE}"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3F533-1FD0-4296-B0D5-FB35874CC641}" type="slidenum">
              <a:rPr lang="en-US" smtClean="0"/>
              <a:t>‹#›</a:t>
            </a:fld>
            <a:endParaRPr lang="en-US"/>
          </a:p>
        </p:txBody>
      </p:sp>
    </p:spTree>
    <p:extLst>
      <p:ext uri="{BB962C8B-B14F-4D97-AF65-F5344CB8AC3E}">
        <p14:creationId xmlns:p14="http://schemas.microsoft.com/office/powerpoint/2010/main" val="612048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Bulle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3410D1-D789-E64C-8786-39BF5DC70536}"/>
              </a:ext>
            </a:extLst>
          </p:cNvPr>
          <p:cNvPicPr>
            <a:picLocks noChangeAspect="1"/>
          </p:cNvPicPr>
          <p:nvPr userDrawn="1"/>
        </p:nvPicPr>
        <p:blipFill>
          <a:blip r:embed="rId2"/>
          <a:srcRect/>
          <a:stretch/>
        </p:blipFill>
        <p:spPr>
          <a:xfrm>
            <a:off x="0" y="0"/>
            <a:ext cx="12192000" cy="6858000"/>
          </a:xfrm>
          <a:prstGeom prst="rect">
            <a:avLst/>
          </a:prstGeom>
        </p:spPr>
      </p:pic>
      <p:sp>
        <p:nvSpPr>
          <p:cNvPr id="3" name="Content Placeholder 2"/>
          <p:cNvSpPr>
            <a:spLocks noGrp="1"/>
          </p:cNvSpPr>
          <p:nvPr>
            <p:ph idx="1" hasCustomPrompt="1"/>
          </p:nvPr>
        </p:nvSpPr>
        <p:spPr>
          <a:xfrm>
            <a:off x="626326" y="1726447"/>
            <a:ext cx="11043160" cy="4238924"/>
          </a:xfrm>
          <a:prstGeom prst="rect">
            <a:avLst/>
          </a:prstGeom>
        </p:spPr>
        <p:txBody>
          <a:bodyPr>
            <a:normAutofit/>
          </a:bodyPr>
          <a:lstStyle>
            <a:lvl1pPr>
              <a:buClr>
                <a:srgbClr val="0083BE"/>
              </a:buClr>
              <a:defRPr sz="2200">
                <a:solidFill>
                  <a:schemeClr val="tx2"/>
                </a:solidFill>
              </a:defRPr>
            </a:lvl1pPr>
            <a:lvl2pPr marL="685800" indent="-228600">
              <a:buClr>
                <a:srgbClr val="0083BE"/>
              </a:buClr>
              <a:buSzPct val="80000"/>
              <a:buFont typeface="Courier New" panose="02070309020205020404" pitchFamily="49" charset="0"/>
              <a:buChar char="o"/>
              <a:defRPr sz="2200">
                <a:solidFill>
                  <a:schemeClr val="tx2"/>
                </a:solidFill>
              </a:defRPr>
            </a:lvl2pPr>
            <a:lvl3pPr marL="1143000" indent="-228600">
              <a:buClr>
                <a:srgbClr val="0083BE"/>
              </a:buClr>
              <a:buFont typeface="Wingdings" pitchFamily="2" charset="2"/>
              <a:buChar char="§"/>
              <a:defRPr sz="2200">
                <a:solidFill>
                  <a:schemeClr val="tx2"/>
                </a:solidFill>
              </a:defRPr>
            </a:lvl3pPr>
            <a:lvl4pPr marL="1600200" indent="-228600">
              <a:buClr>
                <a:srgbClr val="0083BE"/>
              </a:buClr>
              <a:buFont typeface="Monaco" pitchFamily="2" charset="77"/>
              <a:buChar char="⎼"/>
              <a:defRPr sz="2200">
                <a:solidFill>
                  <a:schemeClr val="tx2"/>
                </a:solidFill>
              </a:defRPr>
            </a:lvl4pPr>
            <a:lvl5pPr>
              <a:buClr>
                <a:schemeClr val="accent1"/>
              </a:buClr>
              <a:defRPr sz="2200">
                <a:solidFill>
                  <a:schemeClr val="tx2"/>
                </a:solidFill>
              </a:defRPr>
            </a:lvl5pPr>
          </a:lstStyle>
          <a:p>
            <a:pPr lvl="0"/>
            <a:r>
              <a:rPr lang="en-US"/>
              <a:t>Text no smaller than 18pt, Calibri Regular</a:t>
            </a:r>
          </a:p>
          <a:p>
            <a:pPr lvl="0"/>
            <a:r>
              <a:rPr lang="en-US"/>
              <a:t>First Level</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E743F3AC-A548-404C-ACB8-F29684EAB3D7}"/>
              </a:ext>
            </a:extLst>
          </p:cNvPr>
          <p:cNvSpPr txBox="1">
            <a:spLocks/>
          </p:cNvSpPr>
          <p:nvPr userDrawn="1"/>
        </p:nvSpPr>
        <p:spPr>
          <a:xfrm>
            <a:off x="5538216" y="6221413"/>
            <a:ext cx="116332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CF2C83-6C13-3E41-8A65-585E7DE17CDB}" type="slidenum">
              <a:rPr lang="en-US" sz="1100" smtClean="0">
                <a:solidFill>
                  <a:srgbClr val="003F72"/>
                </a:solidFill>
              </a:rPr>
              <a:pPr/>
              <a:t>‹#›</a:t>
            </a:fld>
            <a:endParaRPr lang="en-US" sz="1100">
              <a:solidFill>
                <a:srgbClr val="003F72"/>
              </a:solidFill>
            </a:endParaRPr>
          </a:p>
        </p:txBody>
      </p:sp>
      <p:sp>
        <p:nvSpPr>
          <p:cNvPr id="10" name="Text Placeholder 3">
            <a:extLst>
              <a:ext uri="{FF2B5EF4-FFF2-40B4-BE49-F238E27FC236}">
                <a16:creationId xmlns:a16="http://schemas.microsoft.com/office/drawing/2014/main" id="{E9BFAA29-ECC7-9C43-9090-F34226E5F815}"/>
              </a:ext>
            </a:extLst>
          </p:cNvPr>
          <p:cNvSpPr>
            <a:spLocks noGrp="1"/>
          </p:cNvSpPr>
          <p:nvPr>
            <p:ph type="body" sz="quarter" idx="14" hasCustomPrompt="1"/>
          </p:nvPr>
        </p:nvSpPr>
        <p:spPr>
          <a:xfrm>
            <a:off x="650875" y="350729"/>
            <a:ext cx="10008774" cy="1177446"/>
          </a:xfrm>
          <a:prstGeom prst="rect">
            <a:avLst/>
          </a:prstGeom>
        </p:spPr>
        <p:txBody>
          <a:bodyPr/>
          <a:lstStyle>
            <a:lvl1pPr marL="0" indent="0">
              <a:buNone/>
              <a:defRPr sz="3000" baseline="0">
                <a:solidFill>
                  <a:schemeClr val="bg1"/>
                </a:solidFill>
              </a:defRPr>
            </a:lvl1pPr>
          </a:lstStyle>
          <a:p>
            <a:r>
              <a:rPr lang="en-US" sz="2800" b="1" i="0">
                <a:solidFill>
                  <a:schemeClr val="bg1"/>
                </a:solidFill>
                <a:latin typeface="Calibri" panose="020F0502020204030204" pitchFamily="34" charset="0"/>
                <a:cs typeface="Calibri" panose="020F0502020204030204" pitchFamily="34" charset="0"/>
              </a:rPr>
              <a:t>Click To Insert Title • Text boxes can move to accommodate content • Size 30pt, Calibri Bold, RGB 255,255,255</a:t>
            </a:r>
          </a:p>
        </p:txBody>
      </p:sp>
    </p:spTree>
    <p:extLst>
      <p:ext uri="{BB962C8B-B14F-4D97-AF65-F5344CB8AC3E}">
        <p14:creationId xmlns:p14="http://schemas.microsoft.com/office/powerpoint/2010/main" val="4227671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Bullets">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3410D1-D789-E64C-8786-39BF5DC70536}"/>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hasCustomPrompt="1"/>
          </p:nvPr>
        </p:nvSpPr>
        <p:spPr>
          <a:xfrm>
            <a:off x="626325" y="400884"/>
            <a:ext cx="11054045" cy="1325563"/>
          </a:xfrm>
          <a:prstGeom prst="rect">
            <a:avLst/>
          </a:prstGeom>
        </p:spPr>
        <p:txBody>
          <a:bodyPr anchor="t" anchorCtr="0">
            <a:normAutofit/>
          </a:bodyPr>
          <a:lstStyle>
            <a:lvl1pPr>
              <a:defRPr sz="3000" b="1" i="0">
                <a:solidFill>
                  <a:srgbClr val="003F72"/>
                </a:solidFill>
                <a:latin typeface="Calibri" panose="020F0502020204030204" pitchFamily="34" charset="0"/>
                <a:cs typeface="Calibri" panose="020F0502020204030204" pitchFamily="34" charset="0"/>
              </a:defRPr>
            </a:lvl1pPr>
          </a:lstStyle>
          <a:p>
            <a:r>
              <a:rPr lang="en-US" sz="3000" b="1" i="0">
                <a:solidFill>
                  <a:srgbClr val="003F72"/>
                </a:solidFill>
                <a:latin typeface="Calibri" panose="020F0502020204030204" pitchFamily="34" charset="0"/>
                <a:cs typeface="Calibri" panose="020F0502020204030204" pitchFamily="34" charset="0"/>
              </a:rPr>
              <a:t>Click To Insert Title • Text boxes can move to accommodate content</a:t>
            </a:r>
            <a:br>
              <a:rPr lang="en-US" sz="3000" b="1" i="0">
                <a:solidFill>
                  <a:srgbClr val="003F72"/>
                </a:solidFill>
                <a:latin typeface="Calibri" panose="020F0502020204030204" pitchFamily="34" charset="0"/>
                <a:cs typeface="Calibri" panose="020F0502020204030204" pitchFamily="34" charset="0"/>
              </a:rPr>
            </a:br>
            <a:r>
              <a:rPr lang="en-US" sz="3000" b="1" i="0">
                <a:solidFill>
                  <a:srgbClr val="003F72"/>
                </a:solidFill>
                <a:latin typeface="Calibri" panose="020F0502020204030204" pitchFamily="34" charset="0"/>
                <a:cs typeface="Calibri" panose="020F0502020204030204" pitchFamily="34" charset="0"/>
              </a:rPr>
              <a:t>Size 30pt, Calibri Bold, RGB 0,63,114</a:t>
            </a:r>
          </a:p>
        </p:txBody>
      </p:sp>
      <p:sp>
        <p:nvSpPr>
          <p:cNvPr id="3" name="Content Placeholder 2"/>
          <p:cNvSpPr>
            <a:spLocks noGrp="1"/>
          </p:cNvSpPr>
          <p:nvPr>
            <p:ph idx="1" hasCustomPrompt="1"/>
          </p:nvPr>
        </p:nvSpPr>
        <p:spPr>
          <a:xfrm>
            <a:off x="626325" y="1726447"/>
            <a:ext cx="11043160" cy="4238924"/>
          </a:xfrm>
          <a:prstGeom prst="rect">
            <a:avLst/>
          </a:prstGeom>
        </p:spPr>
        <p:txBody>
          <a:bodyPr>
            <a:normAutofit/>
          </a:bodyPr>
          <a:lstStyle>
            <a:lvl1pPr>
              <a:buClr>
                <a:srgbClr val="0083BE"/>
              </a:buClr>
              <a:defRPr sz="2200">
                <a:solidFill>
                  <a:schemeClr val="tx2"/>
                </a:solidFill>
              </a:defRPr>
            </a:lvl1pPr>
            <a:lvl2pPr marL="685800" indent="-228600">
              <a:buClr>
                <a:srgbClr val="0083BE"/>
              </a:buClr>
              <a:buSzPct val="80000"/>
              <a:buFont typeface="Courier New" panose="02070309020205020404" pitchFamily="49" charset="0"/>
              <a:buChar char="o"/>
              <a:defRPr sz="2200">
                <a:solidFill>
                  <a:schemeClr val="tx2"/>
                </a:solidFill>
              </a:defRPr>
            </a:lvl2pPr>
            <a:lvl3pPr marL="1143000" indent="-228600">
              <a:buClr>
                <a:srgbClr val="0083BE"/>
              </a:buClr>
              <a:buFont typeface="Wingdings" pitchFamily="2" charset="2"/>
              <a:buChar char="§"/>
              <a:defRPr sz="2200">
                <a:solidFill>
                  <a:schemeClr val="tx2"/>
                </a:solidFill>
              </a:defRPr>
            </a:lvl3pPr>
            <a:lvl4pPr marL="1600200" indent="-228600">
              <a:buClr>
                <a:srgbClr val="0083BE"/>
              </a:buClr>
              <a:buFont typeface="Monaco" pitchFamily="2" charset="77"/>
              <a:buChar char="⎼"/>
              <a:defRPr sz="2200">
                <a:solidFill>
                  <a:schemeClr val="tx2"/>
                </a:solidFill>
              </a:defRPr>
            </a:lvl4pPr>
            <a:lvl5pPr>
              <a:buClr>
                <a:schemeClr val="accent1"/>
              </a:buClr>
              <a:defRPr sz="2200">
                <a:solidFill>
                  <a:schemeClr val="tx2"/>
                </a:solidFill>
              </a:defRPr>
            </a:lvl5pPr>
          </a:lstStyle>
          <a:p>
            <a:pPr lvl="0"/>
            <a:r>
              <a:rPr lang="en-US"/>
              <a:t>Text no smaller than 18pt, Calibri Regular</a:t>
            </a:r>
          </a:p>
          <a:p>
            <a:pPr lvl="0"/>
            <a:r>
              <a:rPr lang="en-US"/>
              <a:t>First Level</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0C31A42B-D86C-2D44-9E0B-8E75F4A610D7}"/>
              </a:ext>
            </a:extLst>
          </p:cNvPr>
          <p:cNvSpPr txBox="1">
            <a:spLocks/>
          </p:cNvSpPr>
          <p:nvPr userDrawn="1"/>
        </p:nvSpPr>
        <p:spPr>
          <a:xfrm>
            <a:off x="5538216" y="6220823"/>
            <a:ext cx="116332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CF2C83-6C13-3E41-8A65-585E7DE17CDB}" type="slidenum">
              <a:rPr lang="en-US" sz="1000" smtClean="0">
                <a:solidFill>
                  <a:srgbClr val="003F72"/>
                </a:solidFill>
              </a:rPr>
              <a:pPr/>
              <a:t>‹#›</a:t>
            </a:fld>
            <a:endParaRPr lang="en-US" sz="1000">
              <a:solidFill>
                <a:srgbClr val="003F72"/>
              </a:solidFill>
            </a:endParaRPr>
          </a:p>
        </p:txBody>
      </p:sp>
      <p:pic>
        <p:nvPicPr>
          <p:cNvPr id="9" name="Picture 8" descr="VHA Live Whole Health Graphic">
            <a:extLst>
              <a:ext uri="{FF2B5EF4-FFF2-40B4-BE49-F238E27FC236}">
                <a16:creationId xmlns:a16="http://schemas.microsoft.com/office/drawing/2014/main" id="{1B7B4FF4-C5B1-C54B-BC1D-309DC7D4D968}"/>
              </a:ext>
            </a:extLst>
          </p:cNvPr>
          <p:cNvPicPr>
            <a:picLocks noChangeAspect="1"/>
          </p:cNvPicPr>
          <p:nvPr userDrawn="1"/>
        </p:nvPicPr>
        <p:blipFill>
          <a:blip r:embed="rId3"/>
          <a:stretch>
            <a:fillRect/>
          </a:stretch>
        </p:blipFill>
        <p:spPr>
          <a:xfrm>
            <a:off x="448036" y="6283326"/>
            <a:ext cx="1816243" cy="185848"/>
          </a:xfrm>
          <a:prstGeom prst="rect">
            <a:avLst/>
          </a:prstGeom>
        </p:spPr>
      </p:pic>
      <p:pic>
        <p:nvPicPr>
          <p:cNvPr id="10" name="Picture 9" descr="Logo and seal for the U.S. Department of Veterans Affairs, Veterans Health Administration">
            <a:extLst>
              <a:ext uri="{FF2B5EF4-FFF2-40B4-BE49-F238E27FC236}">
                <a16:creationId xmlns:a16="http://schemas.microsoft.com/office/drawing/2014/main" id="{8EBAE0B2-CFD8-6946-A602-8729E8779727}"/>
              </a:ext>
            </a:extLst>
          </p:cNvPr>
          <p:cNvPicPr>
            <a:picLocks noChangeAspect="1"/>
          </p:cNvPicPr>
          <p:nvPr userDrawn="1"/>
        </p:nvPicPr>
        <p:blipFill>
          <a:blip r:embed="rId4"/>
          <a:stretch>
            <a:fillRect/>
          </a:stretch>
        </p:blipFill>
        <p:spPr>
          <a:xfrm>
            <a:off x="9638937" y="6169091"/>
            <a:ext cx="2061973" cy="402336"/>
          </a:xfrm>
          <a:prstGeom prst="rect">
            <a:avLst/>
          </a:prstGeom>
        </p:spPr>
      </p:pic>
    </p:spTree>
    <p:extLst>
      <p:ext uri="{BB962C8B-B14F-4D97-AF65-F5344CB8AC3E}">
        <p14:creationId xmlns:p14="http://schemas.microsoft.com/office/powerpoint/2010/main" val="3416782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Media / Video Slide">
    <p:bg>
      <p:bgPr>
        <a:solidFill>
          <a:schemeClr val="bg1"/>
        </a:solidFill>
        <a:effectLst/>
      </p:bgPr>
    </p:bg>
    <p:spTree>
      <p:nvGrpSpPr>
        <p:cNvPr id="1" name=""/>
        <p:cNvGrpSpPr/>
        <p:nvPr/>
      </p:nvGrpSpPr>
      <p:grpSpPr>
        <a:xfrm>
          <a:off x="0" y="0"/>
          <a:ext cx="0" cy="0"/>
          <a:chOff x="0" y="0"/>
          <a:chExt cx="0" cy="0"/>
        </a:xfrm>
      </p:grpSpPr>
      <p:sp>
        <p:nvSpPr>
          <p:cNvPr id="10" name="Media Placeholder 9">
            <a:extLst>
              <a:ext uri="{FF2B5EF4-FFF2-40B4-BE49-F238E27FC236}">
                <a16:creationId xmlns:a16="http://schemas.microsoft.com/office/drawing/2014/main" id="{70F19F6E-1AB7-8E46-A2E1-01B247BB0DC1}"/>
              </a:ext>
            </a:extLst>
          </p:cNvPr>
          <p:cNvSpPr>
            <a:spLocks noGrp="1"/>
          </p:cNvSpPr>
          <p:nvPr>
            <p:ph type="media" sz="quarter" idx="10" hasCustomPrompt="1"/>
          </p:nvPr>
        </p:nvSpPr>
        <p:spPr>
          <a:xfrm>
            <a:off x="0" y="0"/>
            <a:ext cx="12192000" cy="6858000"/>
          </a:xfrm>
          <a:prstGeom prst="rect">
            <a:avLst/>
          </a:prstGeom>
          <a:ln>
            <a:noFill/>
          </a:ln>
        </p:spPr>
        <p:txBody>
          <a:bodyPr/>
          <a:lstStyle/>
          <a:p>
            <a:r>
              <a:rPr lang="en-US"/>
              <a:t>Click Icon to Add Media</a:t>
            </a:r>
          </a:p>
        </p:txBody>
      </p:sp>
      <p:sp>
        <p:nvSpPr>
          <p:cNvPr id="4" name="Slide Number Placeholder 5">
            <a:extLst>
              <a:ext uri="{FF2B5EF4-FFF2-40B4-BE49-F238E27FC236}">
                <a16:creationId xmlns:a16="http://schemas.microsoft.com/office/drawing/2014/main" id="{9433657E-6092-3F40-8ADE-7B3A24A1EB7E}"/>
              </a:ext>
            </a:extLst>
          </p:cNvPr>
          <p:cNvSpPr txBox="1">
            <a:spLocks/>
          </p:cNvSpPr>
          <p:nvPr userDrawn="1"/>
        </p:nvSpPr>
        <p:spPr>
          <a:xfrm>
            <a:off x="5538216" y="6220823"/>
            <a:ext cx="116332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CF2C83-6C13-3E41-8A65-585E7DE17CDB}" type="slidenum">
              <a:rPr lang="en-US" sz="1000" smtClean="0">
                <a:solidFill>
                  <a:srgbClr val="003F72"/>
                </a:solidFill>
              </a:rPr>
              <a:pPr/>
              <a:t>‹#›</a:t>
            </a:fld>
            <a:endParaRPr lang="en-US" sz="1000">
              <a:solidFill>
                <a:srgbClr val="003F72"/>
              </a:solidFill>
            </a:endParaRPr>
          </a:p>
        </p:txBody>
      </p:sp>
    </p:spTree>
    <p:extLst>
      <p:ext uri="{BB962C8B-B14F-4D97-AF65-F5344CB8AC3E}">
        <p14:creationId xmlns:p14="http://schemas.microsoft.com/office/powerpoint/2010/main" val="40640191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Imag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D8B1A7-1B75-1D4D-AD19-61244BDFAA2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hasCustomPrompt="1"/>
          </p:nvPr>
        </p:nvSpPr>
        <p:spPr>
          <a:xfrm>
            <a:off x="838200" y="5288205"/>
            <a:ext cx="10515600" cy="415909"/>
          </a:xfrm>
          <a:prstGeom prst="rect">
            <a:avLst/>
          </a:prstGeom>
        </p:spPr>
        <p:txBody>
          <a:bodyPr anchor="t">
            <a:normAutofit/>
          </a:bodyPr>
          <a:lstStyle>
            <a:lvl1pPr algn="ctr">
              <a:defRPr sz="2200" b="1" i="0">
                <a:solidFill>
                  <a:srgbClr val="0083BE"/>
                </a:solidFill>
                <a:latin typeface="Calibri" panose="020F0502020204030204" pitchFamily="34" charset="0"/>
                <a:cs typeface="Calibri" panose="020F0502020204030204" pitchFamily="34" charset="0"/>
              </a:defRPr>
            </a:lvl1pPr>
          </a:lstStyle>
          <a:p>
            <a:r>
              <a:rPr lang="en-US"/>
              <a:t>Click To Edit Image Title, 22pt Calibri Bold, Color: RGB 0,131,190 </a:t>
            </a:r>
          </a:p>
        </p:txBody>
      </p:sp>
      <p:sp>
        <p:nvSpPr>
          <p:cNvPr id="3" name="Content Placeholder 2"/>
          <p:cNvSpPr>
            <a:spLocks noGrp="1"/>
          </p:cNvSpPr>
          <p:nvPr>
            <p:ph idx="1" hasCustomPrompt="1"/>
          </p:nvPr>
        </p:nvSpPr>
        <p:spPr>
          <a:xfrm>
            <a:off x="838200" y="504106"/>
            <a:ext cx="10524893" cy="4742808"/>
          </a:xfrm>
          <a:prstGeom prst="rect">
            <a:avLst/>
          </a:prstGeom>
        </p:spPr>
        <p:txBody>
          <a:bodyPr/>
          <a:lstStyle>
            <a:lvl1pPr marL="0" indent="0">
              <a:buFontTx/>
              <a:buNone/>
              <a:defRPr>
                <a:solidFill>
                  <a:schemeClr val="tx2"/>
                </a:solidFill>
              </a:defRPr>
            </a:lvl1pPr>
            <a:lvl2pPr>
              <a:buClr>
                <a:srgbClr val="003F72"/>
              </a:buClr>
              <a:defRPr/>
            </a:lvl2pPr>
          </a:lstStyle>
          <a:p>
            <a:pPr lvl="0"/>
            <a:r>
              <a:rPr lang="en-US"/>
              <a:t>Click To Place Image</a:t>
            </a:r>
          </a:p>
        </p:txBody>
      </p:sp>
      <p:sp>
        <p:nvSpPr>
          <p:cNvPr id="8" name="Slide Number Placeholder 5">
            <a:extLst>
              <a:ext uri="{FF2B5EF4-FFF2-40B4-BE49-F238E27FC236}">
                <a16:creationId xmlns:a16="http://schemas.microsoft.com/office/drawing/2014/main" id="{64F140D7-1B77-354B-82B3-DA132D5B3382}"/>
              </a:ext>
            </a:extLst>
          </p:cNvPr>
          <p:cNvSpPr txBox="1">
            <a:spLocks/>
          </p:cNvSpPr>
          <p:nvPr userDrawn="1"/>
        </p:nvSpPr>
        <p:spPr>
          <a:xfrm>
            <a:off x="5538216" y="6220823"/>
            <a:ext cx="116332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CF2C83-6C13-3E41-8A65-585E7DE17CDB}" type="slidenum">
              <a:rPr lang="en-US" sz="1000" smtClean="0">
                <a:solidFill>
                  <a:srgbClr val="003F72"/>
                </a:solidFill>
              </a:rPr>
              <a:pPr/>
              <a:t>‹#›</a:t>
            </a:fld>
            <a:endParaRPr lang="en-US" sz="1000">
              <a:solidFill>
                <a:srgbClr val="003F72"/>
              </a:solidFill>
            </a:endParaRPr>
          </a:p>
        </p:txBody>
      </p:sp>
      <p:pic>
        <p:nvPicPr>
          <p:cNvPr id="9" name="Picture 8" descr="VHA Live Whole Health Graphic">
            <a:extLst>
              <a:ext uri="{FF2B5EF4-FFF2-40B4-BE49-F238E27FC236}">
                <a16:creationId xmlns:a16="http://schemas.microsoft.com/office/drawing/2014/main" id="{08539A5E-0135-7549-B24D-CFCA4BB4C5BA}"/>
              </a:ext>
            </a:extLst>
          </p:cNvPr>
          <p:cNvPicPr>
            <a:picLocks noChangeAspect="1"/>
          </p:cNvPicPr>
          <p:nvPr userDrawn="1"/>
        </p:nvPicPr>
        <p:blipFill>
          <a:blip r:embed="rId3"/>
          <a:stretch>
            <a:fillRect/>
          </a:stretch>
        </p:blipFill>
        <p:spPr>
          <a:xfrm>
            <a:off x="448036" y="6283326"/>
            <a:ext cx="1816243" cy="185848"/>
          </a:xfrm>
          <a:prstGeom prst="rect">
            <a:avLst/>
          </a:prstGeom>
        </p:spPr>
      </p:pic>
      <p:pic>
        <p:nvPicPr>
          <p:cNvPr id="10" name="Picture 9" descr="Logo and seal for the U.S. Department of Veterans Affairs, Veterans Health Administration">
            <a:extLst>
              <a:ext uri="{FF2B5EF4-FFF2-40B4-BE49-F238E27FC236}">
                <a16:creationId xmlns:a16="http://schemas.microsoft.com/office/drawing/2014/main" id="{EEAFB9FF-FAE8-4C45-BE49-7F028C0A00E1}"/>
              </a:ext>
            </a:extLst>
          </p:cNvPr>
          <p:cNvPicPr>
            <a:picLocks noChangeAspect="1"/>
          </p:cNvPicPr>
          <p:nvPr userDrawn="1"/>
        </p:nvPicPr>
        <p:blipFill>
          <a:blip r:embed="rId4"/>
          <a:stretch>
            <a:fillRect/>
          </a:stretch>
        </p:blipFill>
        <p:spPr>
          <a:xfrm>
            <a:off x="9638937" y="6169091"/>
            <a:ext cx="2061973" cy="402336"/>
          </a:xfrm>
          <a:prstGeom prst="rect">
            <a:avLst/>
          </a:prstGeom>
        </p:spPr>
      </p:pic>
    </p:spTree>
    <p:extLst>
      <p:ext uri="{BB962C8B-B14F-4D97-AF65-F5344CB8AC3E}">
        <p14:creationId xmlns:p14="http://schemas.microsoft.com/office/powerpoint/2010/main" val="317917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ransi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542518"/>
            <a:ext cx="10363200" cy="1399039"/>
          </a:xfrm>
          <a:prstGeom prst="rect">
            <a:avLst/>
          </a:prstGeom>
        </p:spPr>
        <p:txBody>
          <a:bodyPr anchor="t" anchorCtr="0">
            <a:noAutofit/>
          </a:bodyPr>
          <a:lstStyle>
            <a:lvl1pPr algn="l">
              <a:lnSpc>
                <a:spcPct val="100000"/>
              </a:lnSpc>
              <a:defRPr sz="2800" b="1" i="0" baseline="0">
                <a:solidFill>
                  <a:schemeClr val="bg1"/>
                </a:solidFill>
                <a:latin typeface="Calibri" panose="020F0502020204030204" pitchFamily="34" charset="0"/>
                <a:cs typeface="Calibri" panose="020F0502020204030204" pitchFamily="34" charset="0"/>
              </a:defRPr>
            </a:lvl1pPr>
          </a:lstStyle>
          <a:p>
            <a:r>
              <a:rPr lang="en-US"/>
              <a:t>Click to Edit Transition Slide Title</a:t>
            </a:r>
            <a:br>
              <a:rPr lang="en-US"/>
            </a:br>
            <a:r>
              <a:rPr lang="en-US"/>
              <a:t>Size 28pt, Calibri Bold, Color: RGB 255,255,255</a:t>
            </a:r>
          </a:p>
        </p:txBody>
      </p:sp>
      <p:sp>
        <p:nvSpPr>
          <p:cNvPr id="3" name="Subtitle 2"/>
          <p:cNvSpPr>
            <a:spLocks noGrp="1"/>
          </p:cNvSpPr>
          <p:nvPr>
            <p:ph type="subTitle" idx="1" hasCustomPrompt="1"/>
          </p:nvPr>
        </p:nvSpPr>
        <p:spPr>
          <a:xfrm>
            <a:off x="914400" y="3963861"/>
            <a:ext cx="9753600" cy="1126671"/>
          </a:xfrm>
          <a:prstGeom prst="rect">
            <a:avLst/>
          </a:prstGeom>
        </p:spPr>
        <p:txBody>
          <a:bodyPr>
            <a:normAutofit/>
          </a:bodyPr>
          <a:lstStyle>
            <a:lvl1pPr marL="0" indent="0" algn="l">
              <a:lnSpc>
                <a:spcPct val="100000"/>
              </a:lnSpc>
              <a:buNone/>
              <a:defRPr sz="1800" i="1"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br>
              <a:rPr lang="en-US"/>
            </a:br>
            <a:r>
              <a:rPr lang="en-US"/>
              <a:t>Size 18pt, Calibri Italic, Color: RGB 255,255,255</a:t>
            </a:r>
          </a:p>
        </p:txBody>
      </p:sp>
      <p:pic>
        <p:nvPicPr>
          <p:cNvPr id="5" name="Picture 4">
            <a:extLst>
              <a:ext uri="{FF2B5EF4-FFF2-40B4-BE49-F238E27FC236}">
                <a16:creationId xmlns:a16="http://schemas.microsoft.com/office/drawing/2014/main" id="{CF3C9743-85EF-9D41-AB6D-0C31D6EF9CD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8709"/>
            <a:ext cx="12192000" cy="6858000"/>
          </a:xfrm>
          <a:prstGeom prst="rect">
            <a:avLst/>
          </a:prstGeom>
        </p:spPr>
      </p:pic>
      <p:sp>
        <p:nvSpPr>
          <p:cNvPr id="9" name="Slide Number Placeholder 5">
            <a:extLst>
              <a:ext uri="{FF2B5EF4-FFF2-40B4-BE49-F238E27FC236}">
                <a16:creationId xmlns:a16="http://schemas.microsoft.com/office/drawing/2014/main" id="{B0A26F90-9571-A240-955D-E834493D94FE}"/>
              </a:ext>
            </a:extLst>
          </p:cNvPr>
          <p:cNvSpPr txBox="1">
            <a:spLocks/>
          </p:cNvSpPr>
          <p:nvPr userDrawn="1"/>
        </p:nvSpPr>
        <p:spPr>
          <a:xfrm>
            <a:off x="5538216" y="6220823"/>
            <a:ext cx="116332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CF2C83-6C13-3E41-8A65-585E7DE17CDB}" type="slidenum">
              <a:rPr lang="en-US" sz="1000" smtClean="0">
                <a:solidFill>
                  <a:srgbClr val="003F72"/>
                </a:solidFill>
              </a:rPr>
              <a:pPr/>
              <a:t>‹#›</a:t>
            </a:fld>
            <a:endParaRPr lang="en-US" sz="1000">
              <a:solidFill>
                <a:srgbClr val="003F72"/>
              </a:solidFill>
            </a:endParaRPr>
          </a:p>
        </p:txBody>
      </p:sp>
      <p:pic>
        <p:nvPicPr>
          <p:cNvPr id="10" name="Picture 9" descr="VHA Live Whole Health Graphic">
            <a:extLst>
              <a:ext uri="{FF2B5EF4-FFF2-40B4-BE49-F238E27FC236}">
                <a16:creationId xmlns:a16="http://schemas.microsoft.com/office/drawing/2014/main" id="{736BB73B-A909-8F45-A1FE-F4F73CC0684F}"/>
              </a:ext>
            </a:extLst>
          </p:cNvPr>
          <p:cNvPicPr>
            <a:picLocks noChangeAspect="1"/>
          </p:cNvPicPr>
          <p:nvPr userDrawn="1"/>
        </p:nvPicPr>
        <p:blipFill>
          <a:blip r:embed="rId3"/>
          <a:stretch>
            <a:fillRect/>
          </a:stretch>
        </p:blipFill>
        <p:spPr>
          <a:xfrm>
            <a:off x="448036" y="6283326"/>
            <a:ext cx="1816243" cy="185848"/>
          </a:xfrm>
          <a:prstGeom prst="rect">
            <a:avLst/>
          </a:prstGeom>
        </p:spPr>
      </p:pic>
      <p:pic>
        <p:nvPicPr>
          <p:cNvPr id="11" name="Picture 10" descr="Logo and seal for the U.S. Department of Veterans Affairs, Veterans Health Administration">
            <a:extLst>
              <a:ext uri="{FF2B5EF4-FFF2-40B4-BE49-F238E27FC236}">
                <a16:creationId xmlns:a16="http://schemas.microsoft.com/office/drawing/2014/main" id="{F94F65E1-69F2-F647-A08E-49D41D15769D}"/>
              </a:ext>
            </a:extLst>
          </p:cNvPr>
          <p:cNvPicPr>
            <a:picLocks noChangeAspect="1"/>
          </p:cNvPicPr>
          <p:nvPr userDrawn="1"/>
        </p:nvPicPr>
        <p:blipFill>
          <a:blip r:embed="rId4"/>
          <a:stretch>
            <a:fillRect/>
          </a:stretch>
        </p:blipFill>
        <p:spPr>
          <a:xfrm>
            <a:off x="9638937" y="6170604"/>
            <a:ext cx="2061973" cy="402336"/>
          </a:xfrm>
          <a:prstGeom prst="rect">
            <a:avLst/>
          </a:prstGeom>
        </p:spPr>
      </p:pic>
    </p:spTree>
    <p:extLst>
      <p:ext uri="{BB962C8B-B14F-4D97-AF65-F5344CB8AC3E}">
        <p14:creationId xmlns:p14="http://schemas.microsoft.com/office/powerpoint/2010/main" val="3939918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72762"/>
            <a:ext cx="10972800" cy="639615"/>
          </a:xfrm>
          <a:prstGeom prst="rect">
            <a:avLst/>
          </a:prstGeom>
        </p:spPr>
        <p:txBody>
          <a:bodyPr/>
          <a:lstStyle>
            <a:lvl1pPr>
              <a:defRPr sz="4000" baseline="0">
                <a:solidFill>
                  <a:schemeClr val="bg1"/>
                </a:solidFill>
                <a:latin typeface="+mj-lt"/>
              </a:defRPr>
            </a:lvl1pPr>
          </a:lstStyle>
          <a:p>
            <a:r>
              <a:rPr lang="en-US"/>
              <a:t>Add Title</a:t>
            </a:r>
          </a:p>
        </p:txBody>
      </p:sp>
      <p:sp>
        <p:nvSpPr>
          <p:cNvPr id="3" name="Slide Number Placeholder 5"/>
          <p:cNvSpPr>
            <a:spLocks noGrp="1"/>
          </p:cNvSpPr>
          <p:nvPr>
            <p:ph type="sldNum" sz="quarter" idx="10"/>
          </p:nvPr>
        </p:nvSpPr>
        <p:spPr>
          <a:xfrm>
            <a:off x="11537952" y="6492876"/>
            <a:ext cx="654049" cy="365125"/>
          </a:xfrm>
          <a:prstGeom prst="rect">
            <a:avLst/>
          </a:prstGeom>
        </p:spPr>
        <p:txBody>
          <a:bodyPr/>
          <a:lstStyle>
            <a:lvl1pPr>
              <a:defRPr>
                <a:solidFill>
                  <a:srgbClr val="FFFFFF"/>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026468F-9E6E-44D7-AC4F-7D16D5698708}" type="slidenum">
              <a:rPr kumimoji="0" lang="en-US" sz="18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itle 1"/>
          <p:cNvSpPr txBox="1">
            <a:spLocks/>
          </p:cNvSpPr>
          <p:nvPr userDrawn="1"/>
        </p:nvSpPr>
        <p:spPr>
          <a:xfrm>
            <a:off x="609600" y="914421"/>
            <a:ext cx="10972800" cy="639615"/>
          </a:xfrm>
          <a:prstGeom prst="rect">
            <a:avLst/>
          </a:prstGeom>
        </p:spPr>
        <p:txBody>
          <a:bodyPr/>
          <a:lstStyle>
            <a:lvl1pPr algn="ctr" defTabSz="457200" rtl="0" eaLnBrk="1" fontAlgn="base" hangingPunct="1">
              <a:spcBef>
                <a:spcPct val="0"/>
              </a:spcBef>
              <a:spcAft>
                <a:spcPct val="0"/>
              </a:spcAft>
              <a:defRPr sz="4000" kern="1200" baseline="0">
                <a:solidFill>
                  <a:schemeClr val="bg1"/>
                </a:solidFill>
                <a:latin typeface="+mj-lt"/>
                <a:ea typeface="ヒラギノ角ゴ Pro W3" charset="-128"/>
                <a:cs typeface="ヒラギノ角ゴ Pro W3" charset="-128"/>
              </a:defRPr>
            </a:lvl1pPr>
            <a:lvl2pPr algn="ctr" defTabSz="457200" rtl="0" eaLnBrk="1" fontAlgn="base" hangingPunct="1">
              <a:spcBef>
                <a:spcPct val="0"/>
              </a:spcBef>
              <a:spcAft>
                <a:spcPct val="0"/>
              </a:spcAft>
              <a:defRPr sz="4400">
                <a:solidFill>
                  <a:schemeClr val="tx1"/>
                </a:solidFill>
                <a:latin typeface="Calibri" pitchFamily="34" charset="0"/>
                <a:ea typeface="ヒラギノ角ゴ Pro W3" charset="-128"/>
                <a:cs typeface="ヒラギノ角ゴ Pro W3" charset="-128"/>
              </a:defRPr>
            </a:lvl2pPr>
            <a:lvl3pPr algn="ctr" defTabSz="457200" rtl="0" eaLnBrk="1" fontAlgn="base" hangingPunct="1">
              <a:spcBef>
                <a:spcPct val="0"/>
              </a:spcBef>
              <a:spcAft>
                <a:spcPct val="0"/>
              </a:spcAft>
              <a:defRPr sz="4400">
                <a:solidFill>
                  <a:schemeClr val="tx1"/>
                </a:solidFill>
                <a:latin typeface="Calibri" pitchFamily="34" charset="0"/>
                <a:ea typeface="ヒラギノ角ゴ Pro W3" charset="-128"/>
                <a:cs typeface="ヒラギノ角ゴ Pro W3" charset="-128"/>
              </a:defRPr>
            </a:lvl3pPr>
            <a:lvl4pPr algn="ctr" defTabSz="457200" rtl="0" eaLnBrk="1" fontAlgn="base" hangingPunct="1">
              <a:spcBef>
                <a:spcPct val="0"/>
              </a:spcBef>
              <a:spcAft>
                <a:spcPct val="0"/>
              </a:spcAft>
              <a:defRPr sz="4400">
                <a:solidFill>
                  <a:schemeClr val="tx1"/>
                </a:solidFill>
                <a:latin typeface="Calibri" pitchFamily="34" charset="0"/>
                <a:ea typeface="ヒラギノ角ゴ Pro W3" charset="-128"/>
                <a:cs typeface="ヒラギノ角ゴ Pro W3" charset="-128"/>
              </a:defRPr>
            </a:lvl4pPr>
            <a:lvl5pPr algn="ctr" defTabSz="457200" rtl="0" eaLnBrk="1" fontAlgn="base" hangingPunct="1">
              <a:spcBef>
                <a:spcPct val="0"/>
              </a:spcBef>
              <a:spcAft>
                <a:spcPct val="0"/>
              </a:spcAft>
              <a:defRPr sz="4400">
                <a:solidFill>
                  <a:schemeClr val="tx1"/>
                </a:solidFill>
                <a:latin typeface="Calibri" pitchFamily="34" charset="0"/>
                <a:ea typeface="ヒラギノ角ゴ Pro W3" charset="-128"/>
                <a:cs typeface="ヒラギノ角ゴ Pro W3" charset="-128"/>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Light" panose="020F0302020204030204"/>
                <a:ea typeface="ヒラギノ角ゴ Pro W3" charset="-128"/>
              </a:rPr>
              <a:t>Add Subtitle</a:t>
            </a:r>
          </a:p>
        </p:txBody>
      </p:sp>
    </p:spTree>
    <p:extLst>
      <p:ext uri="{BB962C8B-B14F-4D97-AF65-F5344CB8AC3E}">
        <p14:creationId xmlns:p14="http://schemas.microsoft.com/office/powerpoint/2010/main" val="23339637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Ques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1709740"/>
            <a:ext cx="10515600" cy="2852737"/>
          </a:xfrm>
          <a:prstGeom prst="rect">
            <a:avLst/>
          </a:prstGeom>
        </p:spPr>
        <p:txBody>
          <a:bodyPr anchor="ctr" anchorCtr="0"/>
          <a:lstStyle>
            <a:lvl1pPr algn="ctr">
              <a:defRPr sz="6000" b="1" i="0" baseline="0">
                <a:solidFill>
                  <a:srgbClr val="003F72"/>
                </a:solidFill>
              </a:defRPr>
            </a:lvl1pPr>
          </a:lstStyle>
          <a:p>
            <a:r>
              <a:rPr lang="en-US"/>
              <a:t>Questions?</a:t>
            </a:r>
          </a:p>
        </p:txBody>
      </p:sp>
      <p:pic>
        <p:nvPicPr>
          <p:cNvPr id="4" name="Picture 3">
            <a:extLst>
              <a:ext uri="{FF2B5EF4-FFF2-40B4-BE49-F238E27FC236}">
                <a16:creationId xmlns:a16="http://schemas.microsoft.com/office/drawing/2014/main" id="{0A39BEC3-9B5B-4C4E-A7F0-1AC3511AA7F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73CFD3BA-D7D0-4640-BA4A-6853DF1B621E}"/>
              </a:ext>
            </a:extLst>
          </p:cNvPr>
          <p:cNvSpPr txBox="1">
            <a:spLocks/>
          </p:cNvSpPr>
          <p:nvPr userDrawn="1"/>
        </p:nvSpPr>
        <p:spPr>
          <a:xfrm>
            <a:off x="5538216" y="6220823"/>
            <a:ext cx="116332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F3CF2C83-6C13-3E41-8A65-585E7DE17CDB}" type="slidenum">
              <a:rPr kumimoji="0" lang="en-US" sz="1000" b="0" i="0" u="none" strike="noStrike" kern="1200" cap="none" spc="0" normalizeH="0" baseline="0" noProof="0" smtClean="0">
                <a:ln>
                  <a:noFill/>
                </a:ln>
                <a:solidFill>
                  <a:srgbClr val="003F72"/>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003F72"/>
              </a:solidFill>
              <a:effectLst/>
              <a:uLnTx/>
              <a:uFillTx/>
              <a:latin typeface="Calibri" panose="020F0502020204030204"/>
              <a:ea typeface="+mn-ea"/>
              <a:cs typeface="+mn-cs"/>
            </a:endParaRPr>
          </a:p>
        </p:txBody>
      </p:sp>
      <p:pic>
        <p:nvPicPr>
          <p:cNvPr id="8" name="Picture 7" descr="VHA Live Whole Health Graphic">
            <a:extLst>
              <a:ext uri="{FF2B5EF4-FFF2-40B4-BE49-F238E27FC236}">
                <a16:creationId xmlns:a16="http://schemas.microsoft.com/office/drawing/2014/main" id="{E66E0132-EC32-3B4D-83F1-F0F0C9CE66A2}"/>
              </a:ext>
            </a:extLst>
          </p:cNvPr>
          <p:cNvPicPr>
            <a:picLocks noChangeAspect="1"/>
          </p:cNvPicPr>
          <p:nvPr userDrawn="1"/>
        </p:nvPicPr>
        <p:blipFill>
          <a:blip r:embed="rId3"/>
          <a:stretch>
            <a:fillRect/>
          </a:stretch>
        </p:blipFill>
        <p:spPr>
          <a:xfrm>
            <a:off x="448036" y="6283326"/>
            <a:ext cx="1816243" cy="185848"/>
          </a:xfrm>
          <a:prstGeom prst="rect">
            <a:avLst/>
          </a:prstGeom>
        </p:spPr>
      </p:pic>
      <p:pic>
        <p:nvPicPr>
          <p:cNvPr id="9" name="Picture 8" descr="Logo and seal for the U.S. Department of Veterans Affairs, Veterans Health Administration">
            <a:extLst>
              <a:ext uri="{FF2B5EF4-FFF2-40B4-BE49-F238E27FC236}">
                <a16:creationId xmlns:a16="http://schemas.microsoft.com/office/drawing/2014/main" id="{84DE4943-DAB3-3A40-9846-D13D358B8D69}"/>
              </a:ext>
            </a:extLst>
          </p:cNvPr>
          <p:cNvPicPr>
            <a:picLocks noChangeAspect="1"/>
          </p:cNvPicPr>
          <p:nvPr userDrawn="1"/>
        </p:nvPicPr>
        <p:blipFill>
          <a:blip r:embed="rId4"/>
          <a:stretch>
            <a:fillRect/>
          </a:stretch>
        </p:blipFill>
        <p:spPr>
          <a:xfrm>
            <a:off x="9638937" y="6168596"/>
            <a:ext cx="2061973" cy="402336"/>
          </a:xfrm>
          <a:prstGeom prst="rect">
            <a:avLst/>
          </a:prstGeom>
        </p:spPr>
      </p:pic>
    </p:spTree>
    <p:extLst>
      <p:ext uri="{BB962C8B-B14F-4D97-AF65-F5344CB8AC3E}">
        <p14:creationId xmlns:p14="http://schemas.microsoft.com/office/powerpoint/2010/main" val="14764773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Rect 0"/>
          <p:cNvSpPr txBox="1">
            <a:spLocks noGrp="1"/>
          </p:cNvSpPr>
          <p:nvPr>
            <p:ph type="title"/>
          </p:nvPr>
        </p:nvSpPr>
        <p:spPr>
          <a:xfrm>
            <a:off x="838200" y="365125"/>
            <a:ext cx="10516235" cy="1326515"/>
          </a:xfrm>
          <a:prstGeom prst="rect">
            <a:avLst/>
          </a:prstGeom>
        </p:spPr>
        <p:txBody>
          <a:bodyPr vert="horz" wrap="square" lIns="91440" tIns="45720" rIns="91440" bIns="45720" anchor="ctr">
            <a:normAutofit/>
          </a:bodyPr>
          <a:lstStyle/>
          <a:p>
            <a:pPr marL="0" indent="0">
              <a:buFontTx/>
              <a:buNone/>
            </a:pPr>
            <a:r>
              <a:rPr>
                <a:latin typeface="Segoe UI" charset="0"/>
                <a:ea typeface="Segoe UI" charset="0"/>
                <a:sym typeface="Segoe UI" charset="0"/>
              </a:rPr>
              <a:t>Click to edit Master title style</a:t>
            </a:r>
          </a:p>
        </p:txBody>
      </p:sp>
      <p:sp>
        <p:nvSpPr>
          <p:cNvPr id="3" name="Rect 0"/>
          <p:cNvSpPr txBox="1">
            <a:spLocks noGrp="1"/>
          </p:cNvSpPr>
          <p:nvPr>
            <p:ph/>
          </p:nvPr>
        </p:nvSpPr>
        <p:spPr>
          <a:xfrm>
            <a:off x="838200" y="1825625"/>
            <a:ext cx="10516235" cy="4352290"/>
          </a:xfrm>
          <a:prstGeom prst="rect">
            <a:avLst/>
          </a:prstGeom>
        </p:spPr>
        <p:txBody>
          <a:bodyPr vert="horz" wrap="square" lIns="91440" tIns="45720" rIns="91440" bIns="45720" anchor="t">
            <a:normAutofit/>
          </a:bodyPr>
          <a:lstStyle/>
          <a:p>
            <a:pPr marL="228600" indent="-228600"/>
            <a:r>
              <a:rPr>
                <a:latin typeface="Segoe UI" charset="0"/>
                <a:ea typeface="Segoe UI" charset="0"/>
                <a:sym typeface="Segoe UI" charset="0"/>
              </a:rPr>
              <a:t>Edit Master text styles</a:t>
            </a:r>
          </a:p>
          <a:p>
            <a:pPr marL="685800" lvl="1" indent="-228600"/>
            <a:r>
              <a:rPr>
                <a:latin typeface="Segoe UI" charset="0"/>
                <a:ea typeface="Segoe UI" charset="0"/>
                <a:sym typeface="Segoe UI" charset="0"/>
              </a:rPr>
              <a:t>Second level</a:t>
            </a:r>
          </a:p>
          <a:p>
            <a:pPr marL="1143000" lvl="2" indent="-228600"/>
            <a:r>
              <a:rPr>
                <a:latin typeface="Segoe UI" charset="0"/>
                <a:ea typeface="Segoe UI" charset="0"/>
                <a:sym typeface="Segoe UI" charset="0"/>
              </a:rPr>
              <a:t>Third level</a:t>
            </a:r>
          </a:p>
          <a:p>
            <a:pPr marL="1600200" lvl="3" indent="-228600"/>
            <a:r>
              <a:rPr>
                <a:latin typeface="Segoe UI" charset="0"/>
                <a:ea typeface="Segoe UI" charset="0"/>
                <a:sym typeface="Segoe UI" charset="0"/>
              </a:rPr>
              <a:t>Fourth level</a:t>
            </a:r>
          </a:p>
          <a:p>
            <a:pPr marL="2057400" lvl="4" indent="-228600"/>
            <a:r>
              <a:rPr>
                <a:latin typeface="Segoe UI" charset="0"/>
                <a:ea typeface="Segoe UI" charset="0"/>
                <a:sym typeface="Segoe UI" charset="0"/>
              </a:rPr>
              <a:t>Fifth level</a:t>
            </a:r>
          </a:p>
        </p:txBody>
      </p:sp>
      <p:sp>
        <p:nvSpPr>
          <p:cNvPr id="4" name="Rect 0"/>
          <p:cNvSpPr txBox="1">
            <a:spLocks noGrp="1"/>
          </p:cNvSpPr>
          <p:nvPr>
            <p:ph type="dt"/>
          </p:nvPr>
        </p:nvSpPr>
        <p:spPr>
          <a:xfrm>
            <a:off x="838200" y="6356350"/>
            <a:ext cx="2743835" cy="365760"/>
          </a:xfrm>
          <a:prstGeom prst="rect">
            <a:avLst/>
          </a:prstGeom>
        </p:spPr>
        <p:txBody>
          <a:bodyPr vert="horz" wrap="square" lIns="91440" tIns="45720" rIns="91440" bIns="45720" anchor="ctr">
            <a:noAutofit/>
          </a:bodyPr>
          <a:lstStyle/>
          <a:p>
            <a:pPr marL="0" indent="0">
              <a:buFontTx/>
              <a:buNone/>
            </a:pPr>
            <a:fld id="{B9320F77-B9A0-41C5-862A-B4B631284C64}" type="datetime1">
              <a:rPr lang="en-US" altLang="ko-KR">
                <a:latin typeface="Segoe UI" charset="0"/>
                <a:ea typeface="Segoe UI" charset="0"/>
                <a:sym typeface="Segoe UI" charset="0"/>
              </a:rPr>
              <a:t>2/27/2025</a:t>
            </a:fld>
            <a:endParaRPr lang="en-US" altLang="ko-KR">
              <a:latin typeface="Segoe UI" charset="0"/>
              <a:ea typeface="Segoe UI" charset="0"/>
              <a:sym typeface="Segoe UI" charset="0"/>
            </a:endParaRPr>
          </a:p>
        </p:txBody>
      </p:sp>
      <p:sp>
        <p:nvSpPr>
          <p:cNvPr id="5" name="Rect 0"/>
          <p:cNvSpPr txBox="1">
            <a:spLocks noGrp="1"/>
          </p:cNvSpPr>
          <p:nvPr>
            <p:ph type="ftr"/>
          </p:nvPr>
        </p:nvSpPr>
        <p:spPr>
          <a:xfrm>
            <a:off x="4038600" y="6356350"/>
            <a:ext cx="4115435" cy="365760"/>
          </a:xfrm>
          <a:prstGeom prst="rect">
            <a:avLst/>
          </a:prstGeom>
        </p:spPr>
        <p:txBody>
          <a:bodyPr vert="horz" wrap="square" lIns="91440" tIns="45720" rIns="91440" bIns="45720" anchor="ctr">
            <a:noAutofit/>
          </a:bodyPr>
          <a:lstStyle/>
          <a:p>
            <a:pPr marL="0" indent="0">
              <a:buFontTx/>
              <a:buNone/>
            </a:pPr>
            <a:endParaRPr/>
          </a:p>
        </p:txBody>
      </p:sp>
      <p:sp>
        <p:nvSpPr>
          <p:cNvPr id="6" name="Rect 0"/>
          <p:cNvSpPr txBox="1">
            <a:spLocks noGrp="1"/>
          </p:cNvSpPr>
          <p:nvPr>
            <p:ph type="sldNum"/>
          </p:nvPr>
        </p:nvSpPr>
        <p:spPr>
          <a:xfrm>
            <a:off x="8610600" y="6356350"/>
            <a:ext cx="2743835" cy="365760"/>
          </a:xfrm>
          <a:prstGeom prst="rect">
            <a:avLst/>
          </a:prstGeom>
        </p:spPr>
        <p:txBody>
          <a:bodyPr vert="horz" wrap="square" lIns="91440" tIns="45720" rIns="91440" bIns="45720" anchor="ctr">
            <a:noAutofit/>
          </a:bodyPr>
          <a:lstStyle/>
          <a:p>
            <a:pPr marL="0" indent="0">
              <a:buFontTx/>
              <a:buNone/>
            </a:pPr>
            <a:fld id="{B9320F77-B9A0-41C5-862A-B4B631284C64}" type="slidenum">
              <a:rPr>
                <a:latin typeface="Segoe UI" charset="0"/>
                <a:ea typeface="Segoe UI" charset="0"/>
                <a:sym typeface="Segoe UI" charset="0"/>
              </a:rPr>
              <a:t>‹#›</a:t>
            </a:fld>
            <a:endParaRPr>
              <a:latin typeface="Segoe UI" charset="0"/>
              <a:ea typeface="Segoe UI" charset="0"/>
              <a:sym typeface="Segoe UI" charset="0"/>
            </a:endParaRPr>
          </a:p>
        </p:txBody>
      </p:sp>
    </p:spTree>
    <p:extLst>
      <p:ext uri="{BB962C8B-B14F-4D97-AF65-F5344CB8AC3E}">
        <p14:creationId xmlns:p14="http://schemas.microsoft.com/office/powerpoint/2010/main" val="574449184"/>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BF9A2C-825F-4961-A8B9-9611E97E80FE}"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3F533-1FD0-4296-B0D5-FB35874CC641}" type="slidenum">
              <a:rPr lang="en-US" smtClean="0"/>
              <a:t>‹#›</a:t>
            </a:fld>
            <a:endParaRPr lang="en-US"/>
          </a:p>
        </p:txBody>
      </p:sp>
    </p:spTree>
    <p:extLst>
      <p:ext uri="{BB962C8B-B14F-4D97-AF65-F5344CB8AC3E}">
        <p14:creationId xmlns:p14="http://schemas.microsoft.com/office/powerpoint/2010/main" val="29188064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Rect 0"/>
          <p:cNvSpPr txBox="1">
            <a:spLocks noGrp="1"/>
          </p:cNvSpPr>
          <p:nvPr>
            <p:ph type="title"/>
          </p:nvPr>
        </p:nvSpPr>
        <p:spPr>
          <a:xfrm>
            <a:off x="831850" y="1710055"/>
            <a:ext cx="10516235" cy="2853055"/>
          </a:xfrm>
          <a:prstGeom prst="rect">
            <a:avLst/>
          </a:prstGeom>
        </p:spPr>
        <p:txBody>
          <a:bodyPr vert="horz" wrap="square" lIns="91440" tIns="45720" rIns="91440" bIns="45720" anchor="b">
            <a:normAutofit/>
          </a:bodyPr>
          <a:lstStyle/>
          <a:p>
            <a:pPr marL="0" indent="0">
              <a:buFontTx/>
              <a:buNone/>
            </a:pPr>
            <a:r>
              <a:rPr>
                <a:latin typeface="Segoe UI" charset="0"/>
                <a:ea typeface="Segoe UI" charset="0"/>
                <a:sym typeface="Segoe UI" charset="0"/>
              </a:rPr>
              <a:t>Click to edit Master title style</a:t>
            </a:r>
          </a:p>
        </p:txBody>
      </p:sp>
      <p:sp>
        <p:nvSpPr>
          <p:cNvPr id="3" name="Rect 0"/>
          <p:cNvSpPr txBox="1">
            <a:spLocks noGrp="1"/>
          </p:cNvSpPr>
          <p:nvPr>
            <p:ph type="body"/>
          </p:nvPr>
        </p:nvSpPr>
        <p:spPr>
          <a:xfrm>
            <a:off x="831850" y="4589780"/>
            <a:ext cx="10516235" cy="1500505"/>
          </a:xfrm>
          <a:prstGeom prst="rect">
            <a:avLst/>
          </a:prstGeom>
        </p:spPr>
        <p:txBody>
          <a:bodyPr vert="horz" wrap="square" lIns="91440" tIns="45720" rIns="91440" bIns="45720" anchor="t">
            <a:normAutofit/>
          </a:bodyPr>
          <a:lstStyle/>
          <a:p>
            <a:pPr marL="0" indent="0">
              <a:buFontTx/>
              <a:buNone/>
            </a:pPr>
            <a:r>
              <a:rPr>
                <a:latin typeface="Segoe UI" charset="0"/>
                <a:ea typeface="Segoe UI" charset="0"/>
                <a:sym typeface="Segoe UI" charset="0"/>
              </a:rPr>
              <a:t>Edit Master text styles</a:t>
            </a:r>
          </a:p>
        </p:txBody>
      </p:sp>
      <p:sp>
        <p:nvSpPr>
          <p:cNvPr id="4" name="Rect 0"/>
          <p:cNvSpPr txBox="1">
            <a:spLocks noGrp="1"/>
          </p:cNvSpPr>
          <p:nvPr>
            <p:ph type="dt"/>
          </p:nvPr>
        </p:nvSpPr>
        <p:spPr>
          <a:xfrm>
            <a:off x="838200" y="6356350"/>
            <a:ext cx="2743835" cy="365760"/>
          </a:xfrm>
          <a:prstGeom prst="rect">
            <a:avLst/>
          </a:prstGeom>
        </p:spPr>
        <p:txBody>
          <a:bodyPr vert="horz" wrap="square" lIns="91440" tIns="45720" rIns="91440" bIns="45720" anchor="ctr">
            <a:noAutofit/>
          </a:bodyPr>
          <a:lstStyle/>
          <a:p>
            <a:pPr marL="0" indent="0">
              <a:buFontTx/>
              <a:buNone/>
            </a:pPr>
            <a:fld id="{B9320F77-B9A0-41C5-862A-B4B631284C64}" type="datetime1">
              <a:rPr lang="en-US" altLang="ko-KR">
                <a:latin typeface="Segoe UI" charset="0"/>
                <a:ea typeface="Segoe UI" charset="0"/>
                <a:sym typeface="Segoe UI" charset="0"/>
              </a:rPr>
              <a:t>2/27/2025</a:t>
            </a:fld>
            <a:endParaRPr lang="en-US" altLang="ko-KR">
              <a:latin typeface="Segoe UI" charset="0"/>
              <a:ea typeface="Segoe UI" charset="0"/>
              <a:sym typeface="Segoe UI" charset="0"/>
            </a:endParaRPr>
          </a:p>
        </p:txBody>
      </p:sp>
      <p:sp>
        <p:nvSpPr>
          <p:cNvPr id="5" name="Rect 0"/>
          <p:cNvSpPr txBox="1">
            <a:spLocks noGrp="1"/>
          </p:cNvSpPr>
          <p:nvPr>
            <p:ph type="ftr"/>
          </p:nvPr>
        </p:nvSpPr>
        <p:spPr>
          <a:xfrm>
            <a:off x="4038600" y="6356350"/>
            <a:ext cx="4115435" cy="365760"/>
          </a:xfrm>
          <a:prstGeom prst="rect">
            <a:avLst/>
          </a:prstGeom>
        </p:spPr>
        <p:txBody>
          <a:bodyPr vert="horz" wrap="square" lIns="91440" tIns="45720" rIns="91440" bIns="45720" anchor="ctr">
            <a:noAutofit/>
          </a:bodyPr>
          <a:lstStyle/>
          <a:p>
            <a:pPr marL="0" indent="0">
              <a:buFontTx/>
              <a:buNone/>
            </a:pPr>
            <a:endParaRPr/>
          </a:p>
        </p:txBody>
      </p:sp>
      <p:sp>
        <p:nvSpPr>
          <p:cNvPr id="6" name="Rect 0"/>
          <p:cNvSpPr txBox="1">
            <a:spLocks noGrp="1"/>
          </p:cNvSpPr>
          <p:nvPr>
            <p:ph type="sldNum"/>
          </p:nvPr>
        </p:nvSpPr>
        <p:spPr>
          <a:xfrm>
            <a:off x="8610600" y="6356350"/>
            <a:ext cx="2743835" cy="365760"/>
          </a:xfrm>
          <a:prstGeom prst="rect">
            <a:avLst/>
          </a:prstGeom>
        </p:spPr>
        <p:txBody>
          <a:bodyPr vert="horz" wrap="square" lIns="91440" tIns="45720" rIns="91440" bIns="45720" anchor="ctr">
            <a:noAutofit/>
          </a:bodyPr>
          <a:lstStyle/>
          <a:p>
            <a:pPr marL="0" indent="0">
              <a:buFontTx/>
              <a:buNone/>
            </a:pPr>
            <a:fld id="{B9320F77-B9A0-41C5-862A-B4B631284C64}" type="slidenum">
              <a:rPr>
                <a:latin typeface="Segoe UI" charset="0"/>
                <a:ea typeface="Segoe UI" charset="0"/>
                <a:sym typeface="Segoe UI" charset="0"/>
              </a:rPr>
              <a:t>‹#›</a:t>
            </a:fld>
            <a:endParaRPr>
              <a:latin typeface="Segoe UI" charset="0"/>
              <a:ea typeface="Segoe UI" charset="0"/>
              <a:sym typeface="Segoe UI" charset="0"/>
            </a:endParaRPr>
          </a:p>
        </p:txBody>
      </p:sp>
    </p:spTree>
    <p:extLst>
      <p:ext uri="{BB962C8B-B14F-4D97-AF65-F5344CB8AC3E}">
        <p14:creationId xmlns:p14="http://schemas.microsoft.com/office/powerpoint/2010/main" val="1202895680"/>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Rect 0"/>
          <p:cNvSpPr txBox="1">
            <a:spLocks noGrp="1"/>
          </p:cNvSpPr>
          <p:nvPr>
            <p:ph type="title"/>
          </p:nvPr>
        </p:nvSpPr>
        <p:spPr>
          <a:xfrm>
            <a:off x="838200" y="365125"/>
            <a:ext cx="10516235" cy="1326515"/>
          </a:xfrm>
          <a:prstGeom prst="rect">
            <a:avLst/>
          </a:prstGeom>
        </p:spPr>
        <p:txBody>
          <a:bodyPr vert="horz" wrap="square" lIns="91440" tIns="45720" rIns="91440" bIns="45720" anchor="ctr">
            <a:normAutofit/>
          </a:bodyPr>
          <a:lstStyle/>
          <a:p>
            <a:pPr marL="0" indent="0">
              <a:buFontTx/>
              <a:buNone/>
            </a:pPr>
            <a:r>
              <a:rPr>
                <a:latin typeface="Segoe UI" charset="0"/>
                <a:ea typeface="Segoe UI" charset="0"/>
                <a:sym typeface="Segoe UI" charset="0"/>
              </a:rPr>
              <a:t>Click to edit Master title style</a:t>
            </a:r>
          </a:p>
        </p:txBody>
      </p:sp>
      <p:sp>
        <p:nvSpPr>
          <p:cNvPr id="3" name="Rect 0"/>
          <p:cNvSpPr txBox="1">
            <a:spLocks noGrp="1"/>
          </p:cNvSpPr>
          <p:nvPr>
            <p:ph/>
          </p:nvPr>
        </p:nvSpPr>
        <p:spPr>
          <a:xfrm>
            <a:off x="838200" y="1825625"/>
            <a:ext cx="5182235" cy="4352290"/>
          </a:xfrm>
          <a:prstGeom prst="rect">
            <a:avLst/>
          </a:prstGeom>
        </p:spPr>
        <p:txBody>
          <a:bodyPr vert="horz" wrap="square" lIns="91440" tIns="45720" rIns="91440" bIns="45720" anchor="t">
            <a:normAutofit/>
          </a:bodyPr>
          <a:lstStyle/>
          <a:p>
            <a:pPr marL="228600" indent="-228600"/>
            <a:r>
              <a:rPr>
                <a:latin typeface="Segoe UI" charset="0"/>
                <a:ea typeface="Segoe UI" charset="0"/>
                <a:sym typeface="Segoe UI" charset="0"/>
              </a:rPr>
              <a:t>Edit Master text styles</a:t>
            </a:r>
          </a:p>
          <a:p>
            <a:pPr marL="685800" lvl="1" indent="-228600"/>
            <a:r>
              <a:rPr>
                <a:latin typeface="Segoe UI" charset="0"/>
                <a:ea typeface="Segoe UI" charset="0"/>
                <a:sym typeface="Segoe UI" charset="0"/>
              </a:rPr>
              <a:t>Second level</a:t>
            </a:r>
          </a:p>
          <a:p>
            <a:pPr marL="1143000" lvl="2" indent="-228600"/>
            <a:r>
              <a:rPr>
                <a:latin typeface="Segoe UI" charset="0"/>
                <a:ea typeface="Segoe UI" charset="0"/>
                <a:sym typeface="Segoe UI" charset="0"/>
              </a:rPr>
              <a:t>Third level</a:t>
            </a:r>
          </a:p>
          <a:p>
            <a:pPr marL="1600200" lvl="3" indent="-228600"/>
            <a:r>
              <a:rPr>
                <a:latin typeface="Segoe UI" charset="0"/>
                <a:ea typeface="Segoe UI" charset="0"/>
                <a:sym typeface="Segoe UI" charset="0"/>
              </a:rPr>
              <a:t>Fourth level</a:t>
            </a:r>
          </a:p>
          <a:p>
            <a:pPr marL="2057400" lvl="4" indent="-228600"/>
            <a:r>
              <a:rPr>
                <a:latin typeface="Segoe UI" charset="0"/>
                <a:ea typeface="Segoe UI" charset="0"/>
                <a:sym typeface="Segoe UI" charset="0"/>
              </a:rPr>
              <a:t>Fifth level</a:t>
            </a:r>
          </a:p>
        </p:txBody>
      </p:sp>
      <p:sp>
        <p:nvSpPr>
          <p:cNvPr id="4" name="Rect 0"/>
          <p:cNvSpPr txBox="1">
            <a:spLocks noGrp="1"/>
          </p:cNvSpPr>
          <p:nvPr>
            <p:ph/>
          </p:nvPr>
        </p:nvSpPr>
        <p:spPr>
          <a:xfrm>
            <a:off x="6172200" y="1825625"/>
            <a:ext cx="5182235" cy="4352290"/>
          </a:xfrm>
          <a:prstGeom prst="rect">
            <a:avLst/>
          </a:prstGeom>
        </p:spPr>
        <p:txBody>
          <a:bodyPr vert="horz" wrap="square" lIns="91440" tIns="45720" rIns="91440" bIns="45720" anchor="t">
            <a:normAutofit/>
          </a:bodyPr>
          <a:lstStyle/>
          <a:p>
            <a:pPr marL="228600" indent="-228600"/>
            <a:r>
              <a:rPr>
                <a:latin typeface="Segoe UI" charset="0"/>
                <a:ea typeface="Segoe UI" charset="0"/>
                <a:sym typeface="Segoe UI" charset="0"/>
              </a:rPr>
              <a:t>Edit Master text styles</a:t>
            </a:r>
          </a:p>
          <a:p>
            <a:pPr marL="685800" lvl="1" indent="-228600"/>
            <a:r>
              <a:rPr>
                <a:latin typeface="Segoe UI" charset="0"/>
                <a:ea typeface="Segoe UI" charset="0"/>
                <a:sym typeface="Segoe UI" charset="0"/>
              </a:rPr>
              <a:t>Second level</a:t>
            </a:r>
          </a:p>
          <a:p>
            <a:pPr marL="1143000" lvl="2" indent="-228600"/>
            <a:r>
              <a:rPr>
                <a:latin typeface="Segoe UI" charset="0"/>
                <a:ea typeface="Segoe UI" charset="0"/>
                <a:sym typeface="Segoe UI" charset="0"/>
              </a:rPr>
              <a:t>Third level</a:t>
            </a:r>
          </a:p>
          <a:p>
            <a:pPr marL="1600200" lvl="3" indent="-228600"/>
            <a:r>
              <a:rPr>
                <a:latin typeface="Segoe UI" charset="0"/>
                <a:ea typeface="Segoe UI" charset="0"/>
                <a:sym typeface="Segoe UI" charset="0"/>
              </a:rPr>
              <a:t>Fourth level</a:t>
            </a:r>
          </a:p>
          <a:p>
            <a:pPr marL="2057400" lvl="4" indent="-228600"/>
            <a:r>
              <a:rPr>
                <a:latin typeface="Segoe UI" charset="0"/>
                <a:ea typeface="Segoe UI" charset="0"/>
                <a:sym typeface="Segoe UI" charset="0"/>
              </a:rPr>
              <a:t>Fifth level</a:t>
            </a:r>
          </a:p>
        </p:txBody>
      </p:sp>
      <p:sp>
        <p:nvSpPr>
          <p:cNvPr id="5" name="Rect 0"/>
          <p:cNvSpPr txBox="1">
            <a:spLocks noGrp="1"/>
          </p:cNvSpPr>
          <p:nvPr>
            <p:ph type="dt"/>
          </p:nvPr>
        </p:nvSpPr>
        <p:spPr>
          <a:xfrm>
            <a:off x="838200" y="6356350"/>
            <a:ext cx="2743835" cy="365760"/>
          </a:xfrm>
          <a:prstGeom prst="rect">
            <a:avLst/>
          </a:prstGeom>
        </p:spPr>
        <p:txBody>
          <a:bodyPr vert="horz" wrap="square" lIns="91440" tIns="45720" rIns="91440" bIns="45720" anchor="ctr">
            <a:noAutofit/>
          </a:bodyPr>
          <a:lstStyle/>
          <a:p>
            <a:pPr marL="0" indent="0">
              <a:buFontTx/>
              <a:buNone/>
            </a:pPr>
            <a:fld id="{B9320F77-B9A0-41C5-862A-B4B631284C64}" type="datetime1">
              <a:rPr lang="en-US" altLang="ko-KR">
                <a:latin typeface="Segoe UI" charset="0"/>
                <a:ea typeface="Segoe UI" charset="0"/>
                <a:sym typeface="Segoe UI" charset="0"/>
              </a:rPr>
              <a:t>2/27/2025</a:t>
            </a:fld>
            <a:endParaRPr lang="en-US" altLang="ko-KR">
              <a:latin typeface="Segoe UI" charset="0"/>
              <a:ea typeface="Segoe UI" charset="0"/>
              <a:sym typeface="Segoe UI" charset="0"/>
            </a:endParaRPr>
          </a:p>
        </p:txBody>
      </p:sp>
      <p:sp>
        <p:nvSpPr>
          <p:cNvPr id="6" name="Rect 0"/>
          <p:cNvSpPr txBox="1">
            <a:spLocks noGrp="1"/>
          </p:cNvSpPr>
          <p:nvPr>
            <p:ph type="ftr"/>
          </p:nvPr>
        </p:nvSpPr>
        <p:spPr>
          <a:xfrm>
            <a:off x="4038600" y="6356350"/>
            <a:ext cx="4115435" cy="365760"/>
          </a:xfrm>
          <a:prstGeom prst="rect">
            <a:avLst/>
          </a:prstGeom>
        </p:spPr>
        <p:txBody>
          <a:bodyPr vert="horz" wrap="square" lIns="91440" tIns="45720" rIns="91440" bIns="45720" anchor="ctr">
            <a:noAutofit/>
          </a:bodyPr>
          <a:lstStyle/>
          <a:p>
            <a:pPr marL="0" indent="0">
              <a:buFontTx/>
              <a:buNone/>
            </a:pPr>
            <a:endParaRPr/>
          </a:p>
        </p:txBody>
      </p:sp>
      <p:sp>
        <p:nvSpPr>
          <p:cNvPr id="7" name="Rect 0"/>
          <p:cNvSpPr txBox="1">
            <a:spLocks noGrp="1"/>
          </p:cNvSpPr>
          <p:nvPr>
            <p:ph type="sldNum"/>
          </p:nvPr>
        </p:nvSpPr>
        <p:spPr>
          <a:xfrm>
            <a:off x="8610600" y="6356350"/>
            <a:ext cx="2743835" cy="365760"/>
          </a:xfrm>
          <a:prstGeom prst="rect">
            <a:avLst/>
          </a:prstGeom>
        </p:spPr>
        <p:txBody>
          <a:bodyPr vert="horz" wrap="square" lIns="91440" tIns="45720" rIns="91440" bIns="45720" anchor="ctr">
            <a:noAutofit/>
          </a:bodyPr>
          <a:lstStyle/>
          <a:p>
            <a:pPr marL="0" indent="0">
              <a:buFontTx/>
              <a:buNone/>
            </a:pPr>
            <a:fld id="{B9320F77-B9A0-41C5-862A-B4B631284C64}" type="slidenum">
              <a:rPr>
                <a:latin typeface="Segoe UI" charset="0"/>
                <a:ea typeface="Segoe UI" charset="0"/>
                <a:sym typeface="Segoe UI" charset="0"/>
              </a:rPr>
              <a:t>‹#›</a:t>
            </a:fld>
            <a:endParaRPr>
              <a:latin typeface="Segoe UI" charset="0"/>
              <a:ea typeface="Segoe UI" charset="0"/>
              <a:sym typeface="Segoe UI" charset="0"/>
            </a:endParaRPr>
          </a:p>
        </p:txBody>
      </p:sp>
    </p:spTree>
    <p:extLst>
      <p:ext uri="{BB962C8B-B14F-4D97-AF65-F5344CB8AC3E}">
        <p14:creationId xmlns:p14="http://schemas.microsoft.com/office/powerpoint/2010/main" val="3277675959"/>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Rect 0"/>
          <p:cNvSpPr txBox="1">
            <a:spLocks noGrp="1"/>
          </p:cNvSpPr>
          <p:nvPr>
            <p:ph type="title"/>
          </p:nvPr>
        </p:nvSpPr>
        <p:spPr>
          <a:xfrm>
            <a:off x="840105" y="365125"/>
            <a:ext cx="10516235" cy="1326515"/>
          </a:xfrm>
          <a:prstGeom prst="rect">
            <a:avLst/>
          </a:prstGeom>
        </p:spPr>
        <p:txBody>
          <a:bodyPr vert="horz" wrap="square" lIns="91440" tIns="45720" rIns="91440" bIns="45720" anchor="ctr">
            <a:normAutofit/>
          </a:bodyPr>
          <a:lstStyle/>
          <a:p>
            <a:pPr marL="0" indent="0">
              <a:buFontTx/>
              <a:buNone/>
            </a:pPr>
            <a:r>
              <a:rPr>
                <a:latin typeface="Segoe UI" charset="0"/>
                <a:ea typeface="Segoe UI" charset="0"/>
                <a:sym typeface="Segoe UI" charset="0"/>
              </a:rPr>
              <a:t>Click to edit Master title style</a:t>
            </a:r>
          </a:p>
        </p:txBody>
      </p:sp>
      <p:sp>
        <p:nvSpPr>
          <p:cNvPr id="3" name="Rect 0"/>
          <p:cNvSpPr txBox="1">
            <a:spLocks noGrp="1"/>
          </p:cNvSpPr>
          <p:nvPr>
            <p:ph type="body"/>
          </p:nvPr>
        </p:nvSpPr>
        <p:spPr>
          <a:xfrm>
            <a:off x="840105" y="1681480"/>
            <a:ext cx="5158105" cy="824230"/>
          </a:xfrm>
          <a:prstGeom prst="rect">
            <a:avLst/>
          </a:prstGeom>
        </p:spPr>
        <p:txBody>
          <a:bodyPr vert="horz" wrap="square" lIns="91440" tIns="45720" rIns="91440" bIns="45720" anchor="b">
            <a:normAutofit/>
          </a:bodyPr>
          <a:lstStyle/>
          <a:p>
            <a:pPr marL="0" indent="0">
              <a:buFontTx/>
              <a:buNone/>
            </a:pPr>
            <a:r>
              <a:rPr>
                <a:latin typeface="Segoe UI" charset="0"/>
                <a:ea typeface="Segoe UI" charset="0"/>
                <a:sym typeface="Segoe UI" charset="0"/>
              </a:rPr>
              <a:t>Edit Master text styles</a:t>
            </a:r>
          </a:p>
        </p:txBody>
      </p:sp>
      <p:sp>
        <p:nvSpPr>
          <p:cNvPr id="4" name="Rect 0"/>
          <p:cNvSpPr txBox="1">
            <a:spLocks noGrp="1"/>
          </p:cNvSpPr>
          <p:nvPr>
            <p:ph/>
          </p:nvPr>
        </p:nvSpPr>
        <p:spPr>
          <a:xfrm>
            <a:off x="840105" y="2505075"/>
            <a:ext cx="5158105" cy="3685540"/>
          </a:xfrm>
          <a:prstGeom prst="rect">
            <a:avLst/>
          </a:prstGeom>
        </p:spPr>
        <p:txBody>
          <a:bodyPr vert="horz" wrap="square" lIns="91440" tIns="45720" rIns="91440" bIns="45720" anchor="t">
            <a:normAutofit/>
          </a:bodyPr>
          <a:lstStyle/>
          <a:p>
            <a:pPr marL="228600" indent="-228600"/>
            <a:r>
              <a:rPr>
                <a:latin typeface="Segoe UI" charset="0"/>
                <a:ea typeface="Segoe UI" charset="0"/>
                <a:sym typeface="Segoe UI" charset="0"/>
              </a:rPr>
              <a:t>Edit Master text styles</a:t>
            </a:r>
          </a:p>
          <a:p>
            <a:pPr marL="685800" lvl="1" indent="-228600"/>
            <a:r>
              <a:rPr>
                <a:latin typeface="Segoe UI" charset="0"/>
                <a:ea typeface="Segoe UI" charset="0"/>
                <a:sym typeface="Segoe UI" charset="0"/>
              </a:rPr>
              <a:t>Second level</a:t>
            </a:r>
          </a:p>
          <a:p>
            <a:pPr marL="1143000" lvl="2" indent="-228600"/>
            <a:r>
              <a:rPr>
                <a:latin typeface="Segoe UI" charset="0"/>
                <a:ea typeface="Segoe UI" charset="0"/>
                <a:sym typeface="Segoe UI" charset="0"/>
              </a:rPr>
              <a:t>Third level</a:t>
            </a:r>
          </a:p>
          <a:p>
            <a:pPr marL="1600200" lvl="3" indent="-228600"/>
            <a:r>
              <a:rPr>
                <a:latin typeface="Segoe UI" charset="0"/>
                <a:ea typeface="Segoe UI" charset="0"/>
                <a:sym typeface="Segoe UI" charset="0"/>
              </a:rPr>
              <a:t>Fourth level</a:t>
            </a:r>
          </a:p>
          <a:p>
            <a:pPr marL="2057400" lvl="4" indent="-228600"/>
            <a:r>
              <a:rPr>
                <a:latin typeface="Segoe UI" charset="0"/>
                <a:ea typeface="Segoe UI" charset="0"/>
                <a:sym typeface="Segoe UI" charset="0"/>
              </a:rPr>
              <a:t>Fifth level</a:t>
            </a:r>
          </a:p>
        </p:txBody>
      </p:sp>
      <p:sp>
        <p:nvSpPr>
          <p:cNvPr id="5" name="Rect 0"/>
          <p:cNvSpPr txBox="1">
            <a:spLocks noGrp="1"/>
          </p:cNvSpPr>
          <p:nvPr>
            <p:ph type="body"/>
          </p:nvPr>
        </p:nvSpPr>
        <p:spPr>
          <a:xfrm>
            <a:off x="6172200" y="1681480"/>
            <a:ext cx="5184140" cy="824230"/>
          </a:xfrm>
          <a:prstGeom prst="rect">
            <a:avLst/>
          </a:prstGeom>
        </p:spPr>
        <p:txBody>
          <a:bodyPr vert="horz" wrap="square" lIns="91440" tIns="45720" rIns="91440" bIns="45720" anchor="b">
            <a:normAutofit/>
          </a:bodyPr>
          <a:lstStyle/>
          <a:p>
            <a:pPr marL="0" indent="0">
              <a:buFontTx/>
              <a:buNone/>
            </a:pPr>
            <a:r>
              <a:rPr>
                <a:latin typeface="Segoe UI" charset="0"/>
                <a:ea typeface="Segoe UI" charset="0"/>
                <a:sym typeface="Segoe UI" charset="0"/>
              </a:rPr>
              <a:t>Edit Master text styles</a:t>
            </a:r>
          </a:p>
        </p:txBody>
      </p:sp>
      <p:sp>
        <p:nvSpPr>
          <p:cNvPr id="6" name="Rect 0"/>
          <p:cNvSpPr txBox="1">
            <a:spLocks noGrp="1"/>
          </p:cNvSpPr>
          <p:nvPr>
            <p:ph/>
          </p:nvPr>
        </p:nvSpPr>
        <p:spPr>
          <a:xfrm>
            <a:off x="6172200" y="2505075"/>
            <a:ext cx="5184140" cy="3685540"/>
          </a:xfrm>
          <a:prstGeom prst="rect">
            <a:avLst/>
          </a:prstGeom>
        </p:spPr>
        <p:txBody>
          <a:bodyPr vert="horz" wrap="square" lIns="91440" tIns="45720" rIns="91440" bIns="45720" anchor="t">
            <a:normAutofit/>
          </a:bodyPr>
          <a:lstStyle/>
          <a:p>
            <a:pPr marL="228600" indent="-228600"/>
            <a:r>
              <a:rPr>
                <a:latin typeface="Segoe UI" charset="0"/>
                <a:ea typeface="Segoe UI" charset="0"/>
                <a:sym typeface="Segoe UI" charset="0"/>
              </a:rPr>
              <a:t>Edit Master text styles</a:t>
            </a:r>
          </a:p>
          <a:p>
            <a:pPr marL="685800" lvl="1" indent="-228600"/>
            <a:r>
              <a:rPr>
                <a:latin typeface="Segoe UI" charset="0"/>
                <a:ea typeface="Segoe UI" charset="0"/>
                <a:sym typeface="Segoe UI" charset="0"/>
              </a:rPr>
              <a:t>Second level</a:t>
            </a:r>
          </a:p>
          <a:p>
            <a:pPr marL="1143000" lvl="2" indent="-228600"/>
            <a:r>
              <a:rPr>
                <a:latin typeface="Segoe UI" charset="0"/>
                <a:ea typeface="Segoe UI" charset="0"/>
                <a:sym typeface="Segoe UI" charset="0"/>
              </a:rPr>
              <a:t>Third level</a:t>
            </a:r>
          </a:p>
          <a:p>
            <a:pPr marL="1600200" lvl="3" indent="-228600"/>
            <a:r>
              <a:rPr>
                <a:latin typeface="Segoe UI" charset="0"/>
                <a:ea typeface="Segoe UI" charset="0"/>
                <a:sym typeface="Segoe UI" charset="0"/>
              </a:rPr>
              <a:t>Fourth level</a:t>
            </a:r>
          </a:p>
          <a:p>
            <a:pPr marL="2057400" lvl="4" indent="-228600"/>
            <a:r>
              <a:rPr>
                <a:latin typeface="Segoe UI" charset="0"/>
                <a:ea typeface="Segoe UI" charset="0"/>
                <a:sym typeface="Segoe UI" charset="0"/>
              </a:rPr>
              <a:t>Fifth level</a:t>
            </a:r>
          </a:p>
        </p:txBody>
      </p:sp>
      <p:sp>
        <p:nvSpPr>
          <p:cNvPr id="7" name="Rect 0"/>
          <p:cNvSpPr txBox="1">
            <a:spLocks noGrp="1"/>
          </p:cNvSpPr>
          <p:nvPr>
            <p:ph type="dt"/>
          </p:nvPr>
        </p:nvSpPr>
        <p:spPr>
          <a:xfrm>
            <a:off x="838200" y="6356350"/>
            <a:ext cx="2743835" cy="365760"/>
          </a:xfrm>
          <a:prstGeom prst="rect">
            <a:avLst/>
          </a:prstGeom>
        </p:spPr>
        <p:txBody>
          <a:bodyPr vert="horz" wrap="square" lIns="91440" tIns="45720" rIns="91440" bIns="45720" anchor="ctr">
            <a:noAutofit/>
          </a:bodyPr>
          <a:lstStyle/>
          <a:p>
            <a:pPr marL="0" indent="0">
              <a:buFontTx/>
              <a:buNone/>
            </a:pPr>
            <a:fld id="{B9320F77-B9A0-41C5-862A-B4B631284C64}" type="datetime1">
              <a:rPr lang="en-US" altLang="ko-KR">
                <a:latin typeface="Segoe UI" charset="0"/>
                <a:ea typeface="Segoe UI" charset="0"/>
                <a:sym typeface="Segoe UI" charset="0"/>
              </a:rPr>
              <a:t>2/27/2025</a:t>
            </a:fld>
            <a:endParaRPr lang="en-US" altLang="ko-KR">
              <a:latin typeface="Segoe UI" charset="0"/>
              <a:ea typeface="Segoe UI" charset="0"/>
              <a:sym typeface="Segoe UI" charset="0"/>
            </a:endParaRPr>
          </a:p>
        </p:txBody>
      </p:sp>
      <p:sp>
        <p:nvSpPr>
          <p:cNvPr id="8" name="Rect 0"/>
          <p:cNvSpPr txBox="1">
            <a:spLocks noGrp="1"/>
          </p:cNvSpPr>
          <p:nvPr>
            <p:ph type="ftr"/>
          </p:nvPr>
        </p:nvSpPr>
        <p:spPr>
          <a:xfrm>
            <a:off x="4038600" y="6356350"/>
            <a:ext cx="4115435" cy="365760"/>
          </a:xfrm>
          <a:prstGeom prst="rect">
            <a:avLst/>
          </a:prstGeom>
        </p:spPr>
        <p:txBody>
          <a:bodyPr vert="horz" wrap="square" lIns="91440" tIns="45720" rIns="91440" bIns="45720" anchor="ctr">
            <a:noAutofit/>
          </a:bodyPr>
          <a:lstStyle/>
          <a:p>
            <a:pPr marL="0" indent="0">
              <a:buFontTx/>
              <a:buNone/>
            </a:pPr>
            <a:endParaRPr/>
          </a:p>
        </p:txBody>
      </p:sp>
      <p:sp>
        <p:nvSpPr>
          <p:cNvPr id="9" name="Rect 0"/>
          <p:cNvSpPr txBox="1">
            <a:spLocks noGrp="1"/>
          </p:cNvSpPr>
          <p:nvPr>
            <p:ph type="sldNum"/>
          </p:nvPr>
        </p:nvSpPr>
        <p:spPr>
          <a:xfrm>
            <a:off x="8610600" y="6356350"/>
            <a:ext cx="2743835" cy="365760"/>
          </a:xfrm>
          <a:prstGeom prst="rect">
            <a:avLst/>
          </a:prstGeom>
        </p:spPr>
        <p:txBody>
          <a:bodyPr vert="horz" wrap="square" lIns="91440" tIns="45720" rIns="91440" bIns="45720" anchor="ctr">
            <a:noAutofit/>
          </a:bodyPr>
          <a:lstStyle/>
          <a:p>
            <a:pPr marL="0" indent="0">
              <a:buFontTx/>
              <a:buNone/>
            </a:pPr>
            <a:fld id="{B9320F77-B9A0-41C5-862A-B4B631284C64}" type="slidenum">
              <a:rPr>
                <a:latin typeface="Segoe UI" charset="0"/>
                <a:ea typeface="Segoe UI" charset="0"/>
                <a:sym typeface="Segoe UI" charset="0"/>
              </a:rPr>
              <a:t>‹#›</a:t>
            </a:fld>
            <a:endParaRPr>
              <a:latin typeface="Segoe UI" charset="0"/>
              <a:ea typeface="Segoe UI" charset="0"/>
              <a:sym typeface="Segoe UI" charset="0"/>
            </a:endParaRPr>
          </a:p>
        </p:txBody>
      </p:sp>
    </p:spTree>
    <p:extLst>
      <p:ext uri="{BB962C8B-B14F-4D97-AF65-F5344CB8AC3E}">
        <p14:creationId xmlns:p14="http://schemas.microsoft.com/office/powerpoint/2010/main" val="638690041"/>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Rect 0"/>
          <p:cNvSpPr txBox="1">
            <a:spLocks noGrp="1"/>
          </p:cNvSpPr>
          <p:nvPr>
            <p:ph type="title"/>
          </p:nvPr>
        </p:nvSpPr>
        <p:spPr>
          <a:xfrm>
            <a:off x="838200" y="365125"/>
            <a:ext cx="10516235" cy="1326515"/>
          </a:xfrm>
          <a:prstGeom prst="rect">
            <a:avLst/>
          </a:prstGeom>
        </p:spPr>
        <p:txBody>
          <a:bodyPr vert="horz" wrap="square" lIns="91440" tIns="45720" rIns="91440" bIns="45720" anchor="ctr">
            <a:normAutofit/>
          </a:bodyPr>
          <a:lstStyle/>
          <a:p>
            <a:pPr marL="0" indent="0">
              <a:buFontTx/>
              <a:buNone/>
            </a:pPr>
            <a:r>
              <a:rPr>
                <a:latin typeface="Segoe UI" charset="0"/>
                <a:ea typeface="Segoe UI" charset="0"/>
                <a:sym typeface="Segoe UI" charset="0"/>
              </a:rPr>
              <a:t>Click to edit Master title style</a:t>
            </a:r>
          </a:p>
        </p:txBody>
      </p:sp>
      <p:sp>
        <p:nvSpPr>
          <p:cNvPr id="3" name="Rect 0"/>
          <p:cNvSpPr txBox="1">
            <a:spLocks noGrp="1"/>
          </p:cNvSpPr>
          <p:nvPr>
            <p:ph type="dt"/>
          </p:nvPr>
        </p:nvSpPr>
        <p:spPr>
          <a:xfrm>
            <a:off x="838200" y="6356350"/>
            <a:ext cx="2743835" cy="365760"/>
          </a:xfrm>
          <a:prstGeom prst="rect">
            <a:avLst/>
          </a:prstGeom>
        </p:spPr>
        <p:txBody>
          <a:bodyPr vert="horz" wrap="square" lIns="91440" tIns="45720" rIns="91440" bIns="45720" anchor="ctr">
            <a:noAutofit/>
          </a:bodyPr>
          <a:lstStyle/>
          <a:p>
            <a:pPr marL="0" indent="0">
              <a:buFontTx/>
              <a:buNone/>
            </a:pPr>
            <a:fld id="{B9320F77-B9A0-41C5-862A-B4B631284C64}" type="datetime1">
              <a:rPr lang="en-US" altLang="ko-KR">
                <a:latin typeface="Segoe UI" charset="0"/>
                <a:ea typeface="Segoe UI" charset="0"/>
                <a:sym typeface="Segoe UI" charset="0"/>
              </a:rPr>
              <a:t>2/27/2025</a:t>
            </a:fld>
            <a:endParaRPr lang="en-US" altLang="ko-KR">
              <a:latin typeface="Segoe UI" charset="0"/>
              <a:ea typeface="Segoe UI" charset="0"/>
              <a:sym typeface="Segoe UI" charset="0"/>
            </a:endParaRPr>
          </a:p>
        </p:txBody>
      </p:sp>
      <p:sp>
        <p:nvSpPr>
          <p:cNvPr id="4" name="Rect 0"/>
          <p:cNvSpPr txBox="1">
            <a:spLocks noGrp="1"/>
          </p:cNvSpPr>
          <p:nvPr>
            <p:ph type="ftr"/>
          </p:nvPr>
        </p:nvSpPr>
        <p:spPr>
          <a:xfrm>
            <a:off x="4038600" y="6356350"/>
            <a:ext cx="4115435" cy="365760"/>
          </a:xfrm>
          <a:prstGeom prst="rect">
            <a:avLst/>
          </a:prstGeom>
        </p:spPr>
        <p:txBody>
          <a:bodyPr vert="horz" wrap="square" lIns="91440" tIns="45720" rIns="91440" bIns="45720" anchor="ctr">
            <a:noAutofit/>
          </a:bodyPr>
          <a:lstStyle/>
          <a:p>
            <a:pPr marL="0" indent="0">
              <a:buFontTx/>
              <a:buNone/>
            </a:pPr>
            <a:endParaRPr/>
          </a:p>
        </p:txBody>
      </p:sp>
      <p:sp>
        <p:nvSpPr>
          <p:cNvPr id="5" name="Rect 0"/>
          <p:cNvSpPr txBox="1">
            <a:spLocks noGrp="1"/>
          </p:cNvSpPr>
          <p:nvPr>
            <p:ph type="sldNum"/>
          </p:nvPr>
        </p:nvSpPr>
        <p:spPr>
          <a:xfrm>
            <a:off x="8610600" y="6356350"/>
            <a:ext cx="2743835" cy="365760"/>
          </a:xfrm>
          <a:prstGeom prst="rect">
            <a:avLst/>
          </a:prstGeom>
        </p:spPr>
        <p:txBody>
          <a:bodyPr vert="horz" wrap="square" lIns="91440" tIns="45720" rIns="91440" bIns="45720" anchor="ctr">
            <a:noAutofit/>
          </a:bodyPr>
          <a:lstStyle/>
          <a:p>
            <a:pPr marL="0" indent="0">
              <a:buFontTx/>
              <a:buNone/>
            </a:pPr>
            <a:fld id="{B9320F77-B9A0-41C5-862A-B4B631284C64}" type="slidenum">
              <a:rPr>
                <a:latin typeface="Segoe UI" charset="0"/>
                <a:ea typeface="Segoe UI" charset="0"/>
                <a:sym typeface="Segoe UI" charset="0"/>
              </a:rPr>
              <a:t>‹#›</a:t>
            </a:fld>
            <a:endParaRPr>
              <a:latin typeface="Segoe UI" charset="0"/>
              <a:ea typeface="Segoe UI" charset="0"/>
              <a:sym typeface="Segoe UI" charset="0"/>
            </a:endParaRPr>
          </a:p>
        </p:txBody>
      </p:sp>
    </p:spTree>
    <p:extLst>
      <p:ext uri="{BB962C8B-B14F-4D97-AF65-F5344CB8AC3E}">
        <p14:creationId xmlns:p14="http://schemas.microsoft.com/office/powerpoint/2010/main" val="2518698181"/>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 0"/>
          <p:cNvSpPr txBox="1">
            <a:spLocks noGrp="1"/>
          </p:cNvSpPr>
          <p:nvPr>
            <p:ph type="dt"/>
          </p:nvPr>
        </p:nvSpPr>
        <p:spPr>
          <a:xfrm>
            <a:off x="838200" y="6356350"/>
            <a:ext cx="2743835" cy="365760"/>
          </a:xfrm>
          <a:prstGeom prst="rect">
            <a:avLst/>
          </a:prstGeom>
        </p:spPr>
        <p:txBody>
          <a:bodyPr vert="horz" wrap="square" lIns="91440" tIns="45720" rIns="91440" bIns="45720" anchor="ctr">
            <a:noAutofit/>
          </a:bodyPr>
          <a:lstStyle/>
          <a:p>
            <a:pPr marL="0" indent="0">
              <a:buFontTx/>
              <a:buNone/>
            </a:pPr>
            <a:fld id="{B9320F77-B9A0-41C5-862A-B4B631284C64}" type="datetime1">
              <a:rPr lang="en-US" altLang="ko-KR">
                <a:latin typeface="Segoe UI" charset="0"/>
                <a:ea typeface="Segoe UI" charset="0"/>
                <a:sym typeface="Segoe UI" charset="0"/>
              </a:rPr>
              <a:t>2/27/2025</a:t>
            </a:fld>
            <a:endParaRPr lang="en-US" altLang="ko-KR">
              <a:latin typeface="Segoe UI" charset="0"/>
              <a:ea typeface="Segoe UI" charset="0"/>
              <a:sym typeface="Segoe UI" charset="0"/>
            </a:endParaRPr>
          </a:p>
        </p:txBody>
      </p:sp>
      <p:sp>
        <p:nvSpPr>
          <p:cNvPr id="3" name="Rect 0"/>
          <p:cNvSpPr txBox="1">
            <a:spLocks noGrp="1"/>
          </p:cNvSpPr>
          <p:nvPr>
            <p:ph type="ftr"/>
          </p:nvPr>
        </p:nvSpPr>
        <p:spPr>
          <a:xfrm>
            <a:off x="4038600" y="6356350"/>
            <a:ext cx="4115435" cy="365760"/>
          </a:xfrm>
          <a:prstGeom prst="rect">
            <a:avLst/>
          </a:prstGeom>
        </p:spPr>
        <p:txBody>
          <a:bodyPr vert="horz" wrap="square" lIns="91440" tIns="45720" rIns="91440" bIns="45720" anchor="ctr">
            <a:noAutofit/>
          </a:bodyPr>
          <a:lstStyle/>
          <a:p>
            <a:pPr marL="0" indent="0">
              <a:buFontTx/>
              <a:buNone/>
            </a:pPr>
            <a:endParaRPr/>
          </a:p>
        </p:txBody>
      </p:sp>
      <p:sp>
        <p:nvSpPr>
          <p:cNvPr id="4" name="Rect 0"/>
          <p:cNvSpPr txBox="1">
            <a:spLocks noGrp="1"/>
          </p:cNvSpPr>
          <p:nvPr>
            <p:ph type="sldNum"/>
          </p:nvPr>
        </p:nvSpPr>
        <p:spPr>
          <a:xfrm>
            <a:off x="8610600" y="6356350"/>
            <a:ext cx="2743835" cy="365760"/>
          </a:xfrm>
          <a:prstGeom prst="rect">
            <a:avLst/>
          </a:prstGeom>
        </p:spPr>
        <p:txBody>
          <a:bodyPr vert="horz" wrap="square" lIns="91440" tIns="45720" rIns="91440" bIns="45720" anchor="ctr">
            <a:noAutofit/>
          </a:bodyPr>
          <a:lstStyle/>
          <a:p>
            <a:pPr marL="0" indent="0">
              <a:buFontTx/>
              <a:buNone/>
            </a:pPr>
            <a:fld id="{B9320F77-B9A0-41C5-862A-B4B631284C64}" type="slidenum">
              <a:rPr>
                <a:latin typeface="Segoe UI" charset="0"/>
                <a:ea typeface="Segoe UI" charset="0"/>
                <a:sym typeface="Segoe UI" charset="0"/>
              </a:rPr>
              <a:t>‹#›</a:t>
            </a:fld>
            <a:endParaRPr>
              <a:latin typeface="Segoe UI" charset="0"/>
              <a:ea typeface="Segoe UI" charset="0"/>
              <a:sym typeface="Segoe UI" charset="0"/>
            </a:endParaRPr>
          </a:p>
        </p:txBody>
      </p:sp>
    </p:spTree>
    <p:extLst>
      <p:ext uri="{BB962C8B-B14F-4D97-AF65-F5344CB8AC3E}">
        <p14:creationId xmlns:p14="http://schemas.microsoft.com/office/powerpoint/2010/main" val="2727401221"/>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Rect 0"/>
          <p:cNvSpPr txBox="1">
            <a:spLocks noGrp="1"/>
          </p:cNvSpPr>
          <p:nvPr>
            <p:ph type="title"/>
          </p:nvPr>
        </p:nvSpPr>
        <p:spPr>
          <a:xfrm>
            <a:off x="840105" y="457200"/>
            <a:ext cx="3932555" cy="1600835"/>
          </a:xfrm>
          <a:prstGeom prst="rect">
            <a:avLst/>
          </a:prstGeom>
        </p:spPr>
        <p:txBody>
          <a:bodyPr vert="horz" wrap="square" lIns="91440" tIns="45720" rIns="91440" bIns="45720" anchor="b">
            <a:normAutofit/>
          </a:bodyPr>
          <a:lstStyle/>
          <a:p>
            <a:pPr marL="0" indent="0">
              <a:buFontTx/>
              <a:buNone/>
            </a:pPr>
            <a:r>
              <a:rPr>
                <a:latin typeface="Segoe UI" charset="0"/>
                <a:ea typeface="Segoe UI" charset="0"/>
                <a:sym typeface="Segoe UI" charset="0"/>
              </a:rPr>
              <a:t>Click to edit Master title style</a:t>
            </a:r>
          </a:p>
        </p:txBody>
      </p:sp>
      <p:sp>
        <p:nvSpPr>
          <p:cNvPr id="3" name="Rect 0"/>
          <p:cNvSpPr txBox="1">
            <a:spLocks noGrp="1"/>
          </p:cNvSpPr>
          <p:nvPr>
            <p:ph/>
          </p:nvPr>
        </p:nvSpPr>
        <p:spPr>
          <a:xfrm>
            <a:off x="5183505" y="987425"/>
            <a:ext cx="6172835" cy="4874260"/>
          </a:xfrm>
          <a:prstGeom prst="rect">
            <a:avLst/>
          </a:prstGeom>
        </p:spPr>
        <p:txBody>
          <a:bodyPr vert="horz" wrap="square" lIns="91440" tIns="45720" rIns="91440" bIns="45720" anchor="t">
            <a:normAutofit/>
          </a:bodyPr>
          <a:lstStyle/>
          <a:p>
            <a:pPr marL="228600" indent="-228600"/>
            <a:r>
              <a:rPr>
                <a:latin typeface="Segoe UI" charset="0"/>
                <a:ea typeface="Segoe UI" charset="0"/>
                <a:sym typeface="Segoe UI" charset="0"/>
              </a:rPr>
              <a:t>Edit Master text styles</a:t>
            </a:r>
          </a:p>
          <a:p>
            <a:pPr marL="685800" lvl="1" indent="-228600"/>
            <a:r>
              <a:rPr>
                <a:latin typeface="Segoe UI" charset="0"/>
                <a:ea typeface="Segoe UI" charset="0"/>
                <a:sym typeface="Segoe UI" charset="0"/>
              </a:rPr>
              <a:t>Second level</a:t>
            </a:r>
          </a:p>
          <a:p>
            <a:pPr marL="1143000" lvl="2" indent="-228600"/>
            <a:r>
              <a:rPr>
                <a:latin typeface="Segoe UI" charset="0"/>
                <a:ea typeface="Segoe UI" charset="0"/>
                <a:sym typeface="Segoe UI" charset="0"/>
              </a:rPr>
              <a:t>Third level</a:t>
            </a:r>
          </a:p>
          <a:p>
            <a:pPr marL="1600200" lvl="3" indent="-228600"/>
            <a:r>
              <a:rPr>
                <a:latin typeface="Segoe UI" charset="0"/>
                <a:ea typeface="Segoe UI" charset="0"/>
                <a:sym typeface="Segoe UI" charset="0"/>
              </a:rPr>
              <a:t>Fourth level</a:t>
            </a:r>
          </a:p>
          <a:p>
            <a:pPr marL="2057400" lvl="4" indent="-228600"/>
            <a:r>
              <a:rPr>
                <a:latin typeface="Segoe UI" charset="0"/>
                <a:ea typeface="Segoe UI" charset="0"/>
                <a:sym typeface="Segoe UI" charset="0"/>
              </a:rPr>
              <a:t>Fifth level</a:t>
            </a:r>
          </a:p>
        </p:txBody>
      </p:sp>
      <p:sp>
        <p:nvSpPr>
          <p:cNvPr id="4" name="Rect 0"/>
          <p:cNvSpPr txBox="1">
            <a:spLocks noGrp="1"/>
          </p:cNvSpPr>
          <p:nvPr>
            <p:ph type="body"/>
          </p:nvPr>
        </p:nvSpPr>
        <p:spPr>
          <a:xfrm>
            <a:off x="840105" y="2057400"/>
            <a:ext cx="3932555" cy="3812540"/>
          </a:xfrm>
          <a:prstGeom prst="rect">
            <a:avLst/>
          </a:prstGeom>
        </p:spPr>
        <p:txBody>
          <a:bodyPr vert="horz" wrap="square" lIns="91440" tIns="45720" rIns="91440" bIns="45720" anchor="t">
            <a:normAutofit/>
          </a:bodyPr>
          <a:lstStyle/>
          <a:p>
            <a:pPr marL="0" indent="0">
              <a:buFontTx/>
              <a:buNone/>
            </a:pPr>
            <a:r>
              <a:rPr>
                <a:latin typeface="Segoe UI" charset="0"/>
                <a:ea typeface="Segoe UI" charset="0"/>
                <a:sym typeface="Segoe UI" charset="0"/>
              </a:rPr>
              <a:t>Edit Master text styles</a:t>
            </a:r>
          </a:p>
        </p:txBody>
      </p:sp>
      <p:sp>
        <p:nvSpPr>
          <p:cNvPr id="5" name="Rect 0"/>
          <p:cNvSpPr txBox="1">
            <a:spLocks noGrp="1"/>
          </p:cNvSpPr>
          <p:nvPr>
            <p:ph type="dt"/>
          </p:nvPr>
        </p:nvSpPr>
        <p:spPr>
          <a:xfrm>
            <a:off x="838200" y="6356350"/>
            <a:ext cx="2743835" cy="365760"/>
          </a:xfrm>
          <a:prstGeom prst="rect">
            <a:avLst/>
          </a:prstGeom>
        </p:spPr>
        <p:txBody>
          <a:bodyPr vert="horz" wrap="square" lIns="91440" tIns="45720" rIns="91440" bIns="45720" anchor="ctr">
            <a:noAutofit/>
          </a:bodyPr>
          <a:lstStyle/>
          <a:p>
            <a:pPr marL="0" indent="0">
              <a:buFontTx/>
              <a:buNone/>
            </a:pPr>
            <a:fld id="{B9320F77-B9A0-41C5-862A-B4B631284C64}" type="datetime1">
              <a:rPr lang="en-US" altLang="ko-KR">
                <a:latin typeface="Segoe UI" charset="0"/>
                <a:ea typeface="Segoe UI" charset="0"/>
                <a:sym typeface="Segoe UI" charset="0"/>
              </a:rPr>
              <a:t>2/27/2025</a:t>
            </a:fld>
            <a:endParaRPr lang="en-US" altLang="ko-KR">
              <a:latin typeface="Segoe UI" charset="0"/>
              <a:ea typeface="Segoe UI" charset="0"/>
              <a:sym typeface="Segoe UI" charset="0"/>
            </a:endParaRPr>
          </a:p>
        </p:txBody>
      </p:sp>
      <p:sp>
        <p:nvSpPr>
          <p:cNvPr id="6" name="Rect 0"/>
          <p:cNvSpPr txBox="1">
            <a:spLocks noGrp="1"/>
          </p:cNvSpPr>
          <p:nvPr>
            <p:ph type="ftr"/>
          </p:nvPr>
        </p:nvSpPr>
        <p:spPr>
          <a:xfrm>
            <a:off x="4038600" y="6356350"/>
            <a:ext cx="4115435" cy="365760"/>
          </a:xfrm>
          <a:prstGeom prst="rect">
            <a:avLst/>
          </a:prstGeom>
        </p:spPr>
        <p:txBody>
          <a:bodyPr vert="horz" wrap="square" lIns="91440" tIns="45720" rIns="91440" bIns="45720" anchor="ctr">
            <a:noAutofit/>
          </a:bodyPr>
          <a:lstStyle/>
          <a:p>
            <a:pPr marL="0" indent="0">
              <a:buFontTx/>
              <a:buNone/>
            </a:pPr>
            <a:endParaRPr/>
          </a:p>
        </p:txBody>
      </p:sp>
      <p:sp>
        <p:nvSpPr>
          <p:cNvPr id="7" name="Rect 0"/>
          <p:cNvSpPr txBox="1">
            <a:spLocks noGrp="1"/>
          </p:cNvSpPr>
          <p:nvPr>
            <p:ph type="sldNum"/>
          </p:nvPr>
        </p:nvSpPr>
        <p:spPr>
          <a:xfrm>
            <a:off x="8610600" y="6356350"/>
            <a:ext cx="2743835" cy="365760"/>
          </a:xfrm>
          <a:prstGeom prst="rect">
            <a:avLst/>
          </a:prstGeom>
        </p:spPr>
        <p:txBody>
          <a:bodyPr vert="horz" wrap="square" lIns="91440" tIns="45720" rIns="91440" bIns="45720" anchor="ctr">
            <a:noAutofit/>
          </a:bodyPr>
          <a:lstStyle/>
          <a:p>
            <a:pPr marL="0" indent="0">
              <a:buFontTx/>
              <a:buNone/>
            </a:pPr>
            <a:fld id="{B9320F77-B9A0-41C5-862A-B4B631284C64}" type="slidenum">
              <a:rPr>
                <a:latin typeface="Segoe UI" charset="0"/>
                <a:ea typeface="Segoe UI" charset="0"/>
                <a:sym typeface="Segoe UI" charset="0"/>
              </a:rPr>
              <a:t>‹#›</a:t>
            </a:fld>
            <a:endParaRPr>
              <a:latin typeface="Segoe UI" charset="0"/>
              <a:ea typeface="Segoe UI" charset="0"/>
              <a:sym typeface="Segoe UI" charset="0"/>
            </a:endParaRPr>
          </a:p>
        </p:txBody>
      </p:sp>
    </p:spTree>
    <p:extLst>
      <p:ext uri="{BB962C8B-B14F-4D97-AF65-F5344CB8AC3E}">
        <p14:creationId xmlns:p14="http://schemas.microsoft.com/office/powerpoint/2010/main" val="324639647"/>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Rect 0"/>
          <p:cNvSpPr txBox="1">
            <a:spLocks noGrp="1"/>
          </p:cNvSpPr>
          <p:nvPr>
            <p:ph type="title"/>
          </p:nvPr>
        </p:nvSpPr>
        <p:spPr>
          <a:xfrm>
            <a:off x="840105" y="457200"/>
            <a:ext cx="3932555" cy="1600835"/>
          </a:xfrm>
          <a:prstGeom prst="rect">
            <a:avLst/>
          </a:prstGeom>
        </p:spPr>
        <p:txBody>
          <a:bodyPr vert="horz" wrap="square" lIns="91440" tIns="45720" rIns="91440" bIns="45720" anchor="b">
            <a:normAutofit/>
          </a:bodyPr>
          <a:lstStyle/>
          <a:p>
            <a:pPr marL="0" indent="0">
              <a:buFontTx/>
              <a:buNone/>
            </a:pPr>
            <a:r>
              <a:rPr>
                <a:latin typeface="Segoe UI" charset="0"/>
                <a:ea typeface="Segoe UI" charset="0"/>
                <a:sym typeface="Segoe UI" charset="0"/>
              </a:rPr>
              <a:t>Click to edit Master title style</a:t>
            </a:r>
          </a:p>
        </p:txBody>
      </p:sp>
      <p:sp>
        <p:nvSpPr>
          <p:cNvPr id="3" name="Rect 0"/>
          <p:cNvSpPr txBox="1">
            <a:spLocks noGrp="1"/>
          </p:cNvSpPr>
          <p:nvPr>
            <p:ph type="pic"/>
          </p:nvPr>
        </p:nvSpPr>
        <p:spPr>
          <a:xfrm>
            <a:off x="5183505" y="987425"/>
            <a:ext cx="6172835" cy="4874260"/>
          </a:xfrm>
          <a:prstGeom prst="rect">
            <a:avLst/>
          </a:prstGeom>
        </p:spPr>
      </p:sp>
      <p:sp>
        <p:nvSpPr>
          <p:cNvPr id="4" name="Rect 0"/>
          <p:cNvSpPr txBox="1">
            <a:spLocks noGrp="1"/>
          </p:cNvSpPr>
          <p:nvPr>
            <p:ph type="body"/>
          </p:nvPr>
        </p:nvSpPr>
        <p:spPr>
          <a:xfrm>
            <a:off x="840105" y="2057400"/>
            <a:ext cx="3932555" cy="3812540"/>
          </a:xfrm>
          <a:prstGeom prst="rect">
            <a:avLst/>
          </a:prstGeom>
        </p:spPr>
        <p:txBody>
          <a:bodyPr vert="horz" wrap="square" lIns="91440" tIns="45720" rIns="91440" bIns="45720" anchor="t">
            <a:normAutofit/>
          </a:bodyPr>
          <a:lstStyle/>
          <a:p>
            <a:pPr marL="0" indent="0">
              <a:buFontTx/>
              <a:buNone/>
            </a:pPr>
            <a:r>
              <a:rPr>
                <a:latin typeface="Segoe UI" charset="0"/>
                <a:ea typeface="Segoe UI" charset="0"/>
                <a:sym typeface="Segoe UI" charset="0"/>
              </a:rPr>
              <a:t>Edit Master text styles</a:t>
            </a:r>
          </a:p>
        </p:txBody>
      </p:sp>
      <p:sp>
        <p:nvSpPr>
          <p:cNvPr id="5" name="Rect 0"/>
          <p:cNvSpPr txBox="1">
            <a:spLocks noGrp="1"/>
          </p:cNvSpPr>
          <p:nvPr>
            <p:ph type="dt"/>
          </p:nvPr>
        </p:nvSpPr>
        <p:spPr>
          <a:xfrm>
            <a:off x="838200" y="6356350"/>
            <a:ext cx="2743835" cy="365760"/>
          </a:xfrm>
          <a:prstGeom prst="rect">
            <a:avLst/>
          </a:prstGeom>
        </p:spPr>
        <p:txBody>
          <a:bodyPr vert="horz" wrap="square" lIns="91440" tIns="45720" rIns="91440" bIns="45720" anchor="ctr">
            <a:noAutofit/>
          </a:bodyPr>
          <a:lstStyle/>
          <a:p>
            <a:pPr marL="0" indent="0">
              <a:buFontTx/>
              <a:buNone/>
            </a:pPr>
            <a:fld id="{B9320F77-B9A0-41C5-862A-B4B631284C64}" type="datetime1">
              <a:rPr lang="en-US" altLang="ko-KR">
                <a:latin typeface="Segoe UI" charset="0"/>
                <a:ea typeface="Segoe UI" charset="0"/>
                <a:sym typeface="Segoe UI" charset="0"/>
              </a:rPr>
              <a:t>2/27/2025</a:t>
            </a:fld>
            <a:endParaRPr lang="en-US" altLang="ko-KR">
              <a:latin typeface="Segoe UI" charset="0"/>
              <a:ea typeface="Segoe UI" charset="0"/>
              <a:sym typeface="Segoe UI" charset="0"/>
            </a:endParaRPr>
          </a:p>
        </p:txBody>
      </p:sp>
      <p:sp>
        <p:nvSpPr>
          <p:cNvPr id="6" name="Rect 0"/>
          <p:cNvSpPr txBox="1">
            <a:spLocks noGrp="1"/>
          </p:cNvSpPr>
          <p:nvPr>
            <p:ph type="ftr"/>
          </p:nvPr>
        </p:nvSpPr>
        <p:spPr>
          <a:xfrm>
            <a:off x="4038600" y="6356350"/>
            <a:ext cx="4115435" cy="365760"/>
          </a:xfrm>
          <a:prstGeom prst="rect">
            <a:avLst/>
          </a:prstGeom>
        </p:spPr>
        <p:txBody>
          <a:bodyPr vert="horz" wrap="square" lIns="91440" tIns="45720" rIns="91440" bIns="45720" anchor="ctr">
            <a:noAutofit/>
          </a:bodyPr>
          <a:lstStyle/>
          <a:p>
            <a:pPr marL="0" indent="0">
              <a:buFontTx/>
              <a:buNone/>
            </a:pPr>
            <a:endParaRPr/>
          </a:p>
        </p:txBody>
      </p:sp>
      <p:sp>
        <p:nvSpPr>
          <p:cNvPr id="7" name="Rect 0"/>
          <p:cNvSpPr txBox="1">
            <a:spLocks noGrp="1"/>
          </p:cNvSpPr>
          <p:nvPr>
            <p:ph type="sldNum"/>
          </p:nvPr>
        </p:nvSpPr>
        <p:spPr>
          <a:xfrm>
            <a:off x="8610600" y="6356350"/>
            <a:ext cx="2743835" cy="365760"/>
          </a:xfrm>
          <a:prstGeom prst="rect">
            <a:avLst/>
          </a:prstGeom>
        </p:spPr>
        <p:txBody>
          <a:bodyPr vert="horz" wrap="square" lIns="91440" tIns="45720" rIns="91440" bIns="45720" anchor="ctr">
            <a:noAutofit/>
          </a:bodyPr>
          <a:lstStyle/>
          <a:p>
            <a:pPr marL="0" indent="0">
              <a:buFontTx/>
              <a:buNone/>
            </a:pPr>
            <a:fld id="{B9320F77-B9A0-41C5-862A-B4B631284C64}" type="slidenum">
              <a:rPr>
                <a:latin typeface="Segoe UI" charset="0"/>
                <a:ea typeface="Segoe UI" charset="0"/>
                <a:sym typeface="Segoe UI" charset="0"/>
              </a:rPr>
              <a:t>‹#›</a:t>
            </a:fld>
            <a:endParaRPr>
              <a:latin typeface="Segoe UI" charset="0"/>
              <a:ea typeface="Segoe UI" charset="0"/>
              <a:sym typeface="Segoe UI" charset="0"/>
            </a:endParaRPr>
          </a:p>
        </p:txBody>
      </p:sp>
    </p:spTree>
    <p:extLst>
      <p:ext uri="{BB962C8B-B14F-4D97-AF65-F5344CB8AC3E}">
        <p14:creationId xmlns:p14="http://schemas.microsoft.com/office/powerpoint/2010/main" val="1181076561"/>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
        <p:cNvGrpSpPr/>
        <p:nvPr/>
      </p:nvGrpSpPr>
      <p:grpSpPr>
        <a:xfrm>
          <a:off x="0" y="0"/>
          <a:ext cx="0" cy="0"/>
          <a:chOff x="0" y="0"/>
          <a:chExt cx="0" cy="0"/>
        </a:xfrm>
      </p:grpSpPr>
      <p:sp>
        <p:nvSpPr>
          <p:cNvPr id="2" name="Rect 0"/>
          <p:cNvSpPr txBox="1">
            <a:spLocks noGrp="1"/>
          </p:cNvSpPr>
          <p:nvPr>
            <p:ph type="title"/>
          </p:nvPr>
        </p:nvSpPr>
        <p:spPr>
          <a:xfrm>
            <a:off x="838200" y="365125"/>
            <a:ext cx="10516235" cy="1326515"/>
          </a:xfrm>
          <a:prstGeom prst="rect">
            <a:avLst/>
          </a:prstGeom>
        </p:spPr>
        <p:txBody>
          <a:bodyPr vert="horz" wrap="square" lIns="91440" tIns="45720" rIns="91440" bIns="45720" anchor="ctr">
            <a:normAutofit/>
          </a:bodyPr>
          <a:lstStyle/>
          <a:p>
            <a:pPr marL="0" indent="0">
              <a:buFontTx/>
              <a:buNone/>
            </a:pPr>
            <a:r>
              <a:rPr>
                <a:latin typeface="Segoe UI" charset="0"/>
                <a:ea typeface="Segoe UI" charset="0"/>
                <a:sym typeface="Segoe UI" charset="0"/>
              </a:rPr>
              <a:t>Click to edit Master title style</a:t>
            </a:r>
          </a:p>
        </p:txBody>
      </p:sp>
      <p:sp>
        <p:nvSpPr>
          <p:cNvPr id="3" name="Rect 0"/>
          <p:cNvSpPr txBox="1">
            <a:spLocks noGrp="1"/>
          </p:cNvSpPr>
          <p:nvPr>
            <p:ph type="body" orient="vert"/>
          </p:nvPr>
        </p:nvSpPr>
        <p:spPr>
          <a:xfrm>
            <a:off x="838200" y="1825625"/>
            <a:ext cx="10516235" cy="4352290"/>
          </a:xfrm>
          <a:prstGeom prst="rect">
            <a:avLst/>
          </a:prstGeom>
        </p:spPr>
        <p:txBody>
          <a:bodyPr vert="eaVert" wrap="square" lIns="91440" tIns="45720" rIns="91440" bIns="45720" anchor="t">
            <a:normAutofit/>
          </a:bodyPr>
          <a:lstStyle/>
          <a:p>
            <a:pPr marL="228600" indent="-228600"/>
            <a:r>
              <a:rPr>
                <a:latin typeface="Segoe UI" charset="0"/>
                <a:ea typeface="Segoe UI" charset="0"/>
                <a:sym typeface="Segoe UI" charset="0"/>
              </a:rPr>
              <a:t>Edit Master text styles</a:t>
            </a:r>
          </a:p>
          <a:p>
            <a:pPr marL="685800" lvl="1" indent="-228600"/>
            <a:r>
              <a:rPr>
                <a:latin typeface="Segoe UI" charset="0"/>
                <a:ea typeface="Segoe UI" charset="0"/>
                <a:sym typeface="Segoe UI" charset="0"/>
              </a:rPr>
              <a:t>Second level</a:t>
            </a:r>
          </a:p>
          <a:p>
            <a:pPr marL="1143000" lvl="2" indent="-228600"/>
            <a:r>
              <a:rPr>
                <a:latin typeface="Segoe UI" charset="0"/>
                <a:ea typeface="Segoe UI" charset="0"/>
                <a:sym typeface="Segoe UI" charset="0"/>
              </a:rPr>
              <a:t>Third level</a:t>
            </a:r>
          </a:p>
          <a:p>
            <a:pPr marL="1600200" lvl="3" indent="-228600"/>
            <a:r>
              <a:rPr>
                <a:latin typeface="Segoe UI" charset="0"/>
                <a:ea typeface="Segoe UI" charset="0"/>
                <a:sym typeface="Segoe UI" charset="0"/>
              </a:rPr>
              <a:t>Fourth level</a:t>
            </a:r>
          </a:p>
          <a:p>
            <a:pPr marL="2057400" lvl="4" indent="-228600"/>
            <a:r>
              <a:rPr>
                <a:latin typeface="Segoe UI" charset="0"/>
                <a:ea typeface="Segoe UI" charset="0"/>
                <a:sym typeface="Segoe UI" charset="0"/>
              </a:rPr>
              <a:t>Fifth level</a:t>
            </a:r>
          </a:p>
        </p:txBody>
      </p:sp>
      <p:sp>
        <p:nvSpPr>
          <p:cNvPr id="4" name="Rect 0"/>
          <p:cNvSpPr txBox="1">
            <a:spLocks noGrp="1"/>
          </p:cNvSpPr>
          <p:nvPr>
            <p:ph type="dt"/>
          </p:nvPr>
        </p:nvSpPr>
        <p:spPr>
          <a:xfrm>
            <a:off x="838200" y="6356350"/>
            <a:ext cx="2743835" cy="365760"/>
          </a:xfrm>
          <a:prstGeom prst="rect">
            <a:avLst/>
          </a:prstGeom>
        </p:spPr>
        <p:txBody>
          <a:bodyPr vert="horz" wrap="square" lIns="91440" tIns="45720" rIns="91440" bIns="45720" anchor="ctr">
            <a:noAutofit/>
          </a:bodyPr>
          <a:lstStyle/>
          <a:p>
            <a:pPr marL="0" indent="0">
              <a:buFontTx/>
              <a:buNone/>
            </a:pPr>
            <a:fld id="{B9320F77-B9A0-41C5-862A-B4B631284C64}" type="datetime1">
              <a:rPr lang="en-US" altLang="ko-KR">
                <a:latin typeface="Segoe UI" charset="0"/>
                <a:ea typeface="Segoe UI" charset="0"/>
                <a:sym typeface="Segoe UI" charset="0"/>
              </a:rPr>
              <a:t>2/27/2025</a:t>
            </a:fld>
            <a:endParaRPr lang="en-US" altLang="ko-KR">
              <a:latin typeface="Segoe UI" charset="0"/>
              <a:ea typeface="Segoe UI" charset="0"/>
              <a:sym typeface="Segoe UI" charset="0"/>
            </a:endParaRPr>
          </a:p>
        </p:txBody>
      </p:sp>
      <p:sp>
        <p:nvSpPr>
          <p:cNvPr id="5" name="Rect 0"/>
          <p:cNvSpPr txBox="1">
            <a:spLocks noGrp="1"/>
          </p:cNvSpPr>
          <p:nvPr>
            <p:ph type="ftr"/>
          </p:nvPr>
        </p:nvSpPr>
        <p:spPr>
          <a:xfrm>
            <a:off x="4038600" y="6356350"/>
            <a:ext cx="4115435" cy="365760"/>
          </a:xfrm>
          <a:prstGeom prst="rect">
            <a:avLst/>
          </a:prstGeom>
        </p:spPr>
        <p:txBody>
          <a:bodyPr vert="horz" wrap="square" lIns="91440" tIns="45720" rIns="91440" bIns="45720" anchor="ctr">
            <a:noAutofit/>
          </a:bodyPr>
          <a:lstStyle/>
          <a:p>
            <a:pPr marL="0" indent="0">
              <a:buFontTx/>
              <a:buNone/>
            </a:pPr>
            <a:endParaRPr/>
          </a:p>
        </p:txBody>
      </p:sp>
      <p:sp>
        <p:nvSpPr>
          <p:cNvPr id="6" name="Rect 0"/>
          <p:cNvSpPr txBox="1">
            <a:spLocks noGrp="1"/>
          </p:cNvSpPr>
          <p:nvPr>
            <p:ph type="sldNum"/>
          </p:nvPr>
        </p:nvSpPr>
        <p:spPr>
          <a:xfrm>
            <a:off x="8610600" y="6356350"/>
            <a:ext cx="2743835" cy="365760"/>
          </a:xfrm>
          <a:prstGeom prst="rect">
            <a:avLst/>
          </a:prstGeom>
        </p:spPr>
        <p:txBody>
          <a:bodyPr vert="horz" wrap="square" lIns="91440" tIns="45720" rIns="91440" bIns="45720" anchor="ctr">
            <a:noAutofit/>
          </a:bodyPr>
          <a:lstStyle/>
          <a:p>
            <a:pPr marL="0" indent="0">
              <a:buFontTx/>
              <a:buNone/>
            </a:pPr>
            <a:fld id="{B9320F77-B9A0-41C5-862A-B4B631284C64}" type="slidenum">
              <a:rPr>
                <a:latin typeface="Segoe UI" charset="0"/>
                <a:ea typeface="Segoe UI" charset="0"/>
                <a:sym typeface="Segoe UI" charset="0"/>
              </a:rPr>
              <a:t>‹#›</a:t>
            </a:fld>
            <a:endParaRPr>
              <a:latin typeface="Segoe UI" charset="0"/>
              <a:ea typeface="Segoe UI" charset="0"/>
              <a:sym typeface="Segoe UI" charset="0"/>
            </a:endParaRPr>
          </a:p>
        </p:txBody>
      </p:sp>
    </p:spTree>
    <p:extLst>
      <p:ext uri="{BB962C8B-B14F-4D97-AF65-F5344CB8AC3E}">
        <p14:creationId xmlns:p14="http://schemas.microsoft.com/office/powerpoint/2010/main" val="434016237"/>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
        <p:cNvGrpSpPr/>
        <p:nvPr/>
      </p:nvGrpSpPr>
      <p:grpSpPr>
        <a:xfrm>
          <a:off x="0" y="0"/>
          <a:ext cx="0" cy="0"/>
          <a:chOff x="0" y="0"/>
          <a:chExt cx="0" cy="0"/>
        </a:xfrm>
      </p:grpSpPr>
      <p:sp>
        <p:nvSpPr>
          <p:cNvPr id="2" name="Rect 0"/>
          <p:cNvSpPr txBox="1">
            <a:spLocks noGrp="1"/>
          </p:cNvSpPr>
          <p:nvPr>
            <p:ph type="title" orient="vert"/>
          </p:nvPr>
        </p:nvSpPr>
        <p:spPr>
          <a:xfrm>
            <a:off x="8724900" y="365125"/>
            <a:ext cx="2629535" cy="5812790"/>
          </a:xfrm>
          <a:prstGeom prst="rect">
            <a:avLst/>
          </a:prstGeom>
        </p:spPr>
        <p:txBody>
          <a:bodyPr vert="eaVert" wrap="square" lIns="91440" tIns="45720" rIns="91440" bIns="45720" anchor="ctr">
            <a:normAutofit/>
          </a:bodyPr>
          <a:lstStyle/>
          <a:p>
            <a:pPr marL="0" indent="0">
              <a:buFontTx/>
              <a:buNone/>
            </a:pPr>
            <a:r>
              <a:rPr>
                <a:latin typeface="Segoe UI" charset="0"/>
                <a:ea typeface="Segoe UI" charset="0"/>
                <a:sym typeface="Segoe UI" charset="0"/>
              </a:rPr>
              <a:t>Click to edit Master title style</a:t>
            </a:r>
          </a:p>
        </p:txBody>
      </p:sp>
      <p:sp>
        <p:nvSpPr>
          <p:cNvPr id="3" name="Rect 0"/>
          <p:cNvSpPr txBox="1">
            <a:spLocks noGrp="1"/>
          </p:cNvSpPr>
          <p:nvPr>
            <p:ph type="body" orient="vert"/>
          </p:nvPr>
        </p:nvSpPr>
        <p:spPr>
          <a:xfrm>
            <a:off x="838200" y="365125"/>
            <a:ext cx="7734935" cy="5812790"/>
          </a:xfrm>
          <a:prstGeom prst="rect">
            <a:avLst/>
          </a:prstGeom>
        </p:spPr>
        <p:txBody>
          <a:bodyPr vert="eaVert" wrap="square" lIns="91440" tIns="45720" rIns="91440" bIns="45720" anchor="t">
            <a:normAutofit/>
          </a:bodyPr>
          <a:lstStyle/>
          <a:p>
            <a:pPr marL="228600" indent="-228600"/>
            <a:r>
              <a:rPr>
                <a:latin typeface="Segoe UI" charset="0"/>
                <a:ea typeface="Segoe UI" charset="0"/>
                <a:sym typeface="Segoe UI" charset="0"/>
              </a:rPr>
              <a:t>Edit Master text styles</a:t>
            </a:r>
          </a:p>
          <a:p>
            <a:pPr marL="685800" lvl="1" indent="-228600"/>
            <a:r>
              <a:rPr>
                <a:latin typeface="Segoe UI" charset="0"/>
                <a:ea typeface="Segoe UI" charset="0"/>
                <a:sym typeface="Segoe UI" charset="0"/>
              </a:rPr>
              <a:t>Second level</a:t>
            </a:r>
          </a:p>
          <a:p>
            <a:pPr marL="1143000" lvl="2" indent="-228600"/>
            <a:r>
              <a:rPr>
                <a:latin typeface="Segoe UI" charset="0"/>
                <a:ea typeface="Segoe UI" charset="0"/>
                <a:sym typeface="Segoe UI" charset="0"/>
              </a:rPr>
              <a:t>Third level</a:t>
            </a:r>
          </a:p>
          <a:p>
            <a:pPr marL="1600200" lvl="3" indent="-228600"/>
            <a:r>
              <a:rPr>
                <a:latin typeface="Segoe UI" charset="0"/>
                <a:ea typeface="Segoe UI" charset="0"/>
                <a:sym typeface="Segoe UI" charset="0"/>
              </a:rPr>
              <a:t>Fourth level</a:t>
            </a:r>
          </a:p>
          <a:p>
            <a:pPr marL="2057400" lvl="4" indent="-228600"/>
            <a:r>
              <a:rPr>
                <a:latin typeface="Segoe UI" charset="0"/>
                <a:ea typeface="Segoe UI" charset="0"/>
                <a:sym typeface="Segoe UI" charset="0"/>
              </a:rPr>
              <a:t>Fifth level</a:t>
            </a:r>
          </a:p>
        </p:txBody>
      </p:sp>
      <p:sp>
        <p:nvSpPr>
          <p:cNvPr id="4" name="Rect 0"/>
          <p:cNvSpPr txBox="1">
            <a:spLocks noGrp="1"/>
          </p:cNvSpPr>
          <p:nvPr>
            <p:ph type="dt"/>
          </p:nvPr>
        </p:nvSpPr>
        <p:spPr>
          <a:xfrm>
            <a:off x="838200" y="6356350"/>
            <a:ext cx="2743835" cy="365760"/>
          </a:xfrm>
          <a:prstGeom prst="rect">
            <a:avLst/>
          </a:prstGeom>
        </p:spPr>
        <p:txBody>
          <a:bodyPr vert="horz" wrap="square" lIns="91440" tIns="45720" rIns="91440" bIns="45720" anchor="ctr">
            <a:noAutofit/>
          </a:bodyPr>
          <a:lstStyle/>
          <a:p>
            <a:pPr marL="0" indent="0">
              <a:buFontTx/>
              <a:buNone/>
            </a:pPr>
            <a:fld id="{B9320F77-B9A0-41C5-862A-B4B631284C64}" type="datetime1">
              <a:rPr lang="en-US" altLang="ko-KR">
                <a:latin typeface="Segoe UI" charset="0"/>
                <a:ea typeface="Segoe UI" charset="0"/>
                <a:sym typeface="Segoe UI" charset="0"/>
              </a:rPr>
              <a:t>2/27/2025</a:t>
            </a:fld>
            <a:endParaRPr lang="en-US" altLang="ko-KR">
              <a:latin typeface="Segoe UI" charset="0"/>
              <a:ea typeface="Segoe UI" charset="0"/>
              <a:sym typeface="Segoe UI" charset="0"/>
            </a:endParaRPr>
          </a:p>
        </p:txBody>
      </p:sp>
      <p:sp>
        <p:nvSpPr>
          <p:cNvPr id="5" name="Rect 0"/>
          <p:cNvSpPr txBox="1">
            <a:spLocks noGrp="1"/>
          </p:cNvSpPr>
          <p:nvPr>
            <p:ph type="ftr"/>
          </p:nvPr>
        </p:nvSpPr>
        <p:spPr>
          <a:xfrm>
            <a:off x="4038600" y="6356350"/>
            <a:ext cx="4115435" cy="365760"/>
          </a:xfrm>
          <a:prstGeom prst="rect">
            <a:avLst/>
          </a:prstGeom>
        </p:spPr>
        <p:txBody>
          <a:bodyPr vert="horz" wrap="square" lIns="91440" tIns="45720" rIns="91440" bIns="45720" anchor="ctr">
            <a:noAutofit/>
          </a:bodyPr>
          <a:lstStyle/>
          <a:p>
            <a:pPr marL="0" indent="0">
              <a:buFontTx/>
              <a:buNone/>
            </a:pPr>
            <a:endParaRPr/>
          </a:p>
        </p:txBody>
      </p:sp>
      <p:sp>
        <p:nvSpPr>
          <p:cNvPr id="6" name="Rect 0"/>
          <p:cNvSpPr txBox="1">
            <a:spLocks noGrp="1"/>
          </p:cNvSpPr>
          <p:nvPr>
            <p:ph type="sldNum"/>
          </p:nvPr>
        </p:nvSpPr>
        <p:spPr>
          <a:xfrm>
            <a:off x="8610600" y="6356350"/>
            <a:ext cx="2743835" cy="365760"/>
          </a:xfrm>
          <a:prstGeom prst="rect">
            <a:avLst/>
          </a:prstGeom>
        </p:spPr>
        <p:txBody>
          <a:bodyPr vert="horz" wrap="square" lIns="91440" tIns="45720" rIns="91440" bIns="45720" anchor="ctr">
            <a:noAutofit/>
          </a:bodyPr>
          <a:lstStyle/>
          <a:p>
            <a:pPr marL="0" indent="0">
              <a:buFontTx/>
              <a:buNone/>
            </a:pPr>
            <a:fld id="{B9320F77-B9A0-41C5-862A-B4B631284C64}" type="slidenum">
              <a:rPr>
                <a:latin typeface="Segoe UI" charset="0"/>
                <a:ea typeface="Segoe UI" charset="0"/>
                <a:sym typeface="Segoe UI" charset="0"/>
              </a:rPr>
              <a:t>‹#›</a:t>
            </a:fld>
            <a:endParaRPr>
              <a:latin typeface="Segoe UI" charset="0"/>
              <a:ea typeface="Segoe UI" charset="0"/>
              <a:sym typeface="Segoe UI" charset="0"/>
            </a:endParaRPr>
          </a:p>
        </p:txBody>
      </p:sp>
    </p:spTree>
    <p:extLst>
      <p:ext uri="{BB962C8B-B14F-4D97-AF65-F5344CB8AC3E}">
        <p14:creationId xmlns:p14="http://schemas.microsoft.com/office/powerpoint/2010/main" val="2621003030"/>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Rect 0"/>
          <p:cNvSpPr txBox="1">
            <a:spLocks noGrp="1"/>
          </p:cNvSpPr>
          <p:nvPr>
            <p:ph type="title"/>
          </p:nvPr>
        </p:nvSpPr>
        <p:spPr>
          <a:xfrm>
            <a:off x="838200" y="365125"/>
            <a:ext cx="10516235" cy="1326515"/>
          </a:xfrm>
          <a:prstGeom prst="rect">
            <a:avLst/>
          </a:prstGeom>
        </p:spPr>
        <p:txBody>
          <a:bodyPr vert="horz" wrap="square" lIns="91440" tIns="45720" rIns="91440" bIns="45720" anchor="ctr">
            <a:normAutofit/>
          </a:bodyPr>
          <a:lstStyle/>
          <a:p>
            <a:pPr marL="0" indent="0">
              <a:buFontTx/>
              <a:buNone/>
            </a:pPr>
            <a:r>
              <a:rPr>
                <a:latin typeface="Segoe UI" charset="0"/>
                <a:ea typeface="Segoe UI" charset="0"/>
                <a:sym typeface="Segoe UI" charset="0"/>
              </a:rPr>
              <a:t>Click to edit Master title style</a:t>
            </a:r>
          </a:p>
        </p:txBody>
      </p:sp>
      <p:sp>
        <p:nvSpPr>
          <p:cNvPr id="12" name="Rect 0"/>
          <p:cNvSpPr txBox="1">
            <a:spLocks noGrp="1"/>
          </p:cNvSpPr>
          <p:nvPr>
            <p:ph/>
          </p:nvPr>
        </p:nvSpPr>
        <p:spPr>
          <a:xfrm>
            <a:off x="913765" y="2367280"/>
            <a:ext cx="10364470" cy="3424555"/>
          </a:xfrm>
          <a:prstGeom prst="rect">
            <a:avLst/>
          </a:prstGeom>
        </p:spPr>
        <p:txBody>
          <a:bodyPr vert="horz" wrap="square" lIns="91440" tIns="45720" rIns="91440" bIns="45720" anchor="t">
            <a:normAutofit/>
          </a:bodyPr>
          <a:lstStyle/>
          <a:p>
            <a:pPr marL="228600" indent="-228600"/>
            <a:r>
              <a:rPr>
                <a:latin typeface="Segoe UI" charset="0"/>
                <a:ea typeface="Segoe UI" charset="0"/>
                <a:sym typeface="Segoe UI" charset="0"/>
              </a:rPr>
              <a:t>Edit Master text styles</a:t>
            </a:r>
          </a:p>
          <a:p>
            <a:pPr marL="685800" lvl="1" indent="-228600"/>
            <a:r>
              <a:rPr>
                <a:latin typeface="Segoe UI" charset="0"/>
                <a:ea typeface="Segoe UI" charset="0"/>
                <a:sym typeface="Segoe UI" charset="0"/>
              </a:rPr>
              <a:t>Second level</a:t>
            </a:r>
          </a:p>
          <a:p>
            <a:pPr marL="1143000" lvl="2" indent="-228600"/>
            <a:r>
              <a:rPr>
                <a:latin typeface="Segoe UI" charset="0"/>
                <a:ea typeface="Segoe UI" charset="0"/>
                <a:sym typeface="Segoe UI" charset="0"/>
              </a:rPr>
              <a:t>Third level</a:t>
            </a:r>
          </a:p>
          <a:p>
            <a:pPr marL="1600200" lvl="3" indent="-228600"/>
            <a:r>
              <a:rPr>
                <a:latin typeface="Segoe UI" charset="0"/>
                <a:ea typeface="Segoe UI" charset="0"/>
                <a:sym typeface="Segoe UI" charset="0"/>
              </a:rPr>
              <a:t>Fourth level</a:t>
            </a:r>
          </a:p>
          <a:p>
            <a:pPr marL="2057400" lvl="4" indent="-228600"/>
            <a:r>
              <a:rPr>
                <a:latin typeface="Segoe UI" charset="0"/>
                <a:ea typeface="Segoe UI" charset="0"/>
                <a:sym typeface="Segoe UI" charset="0"/>
              </a:rPr>
              <a:t>Fifth level</a:t>
            </a:r>
          </a:p>
        </p:txBody>
      </p:sp>
      <p:sp>
        <p:nvSpPr>
          <p:cNvPr id="4" name="Rect 0"/>
          <p:cNvSpPr txBox="1">
            <a:spLocks noGrp="1"/>
          </p:cNvSpPr>
          <p:nvPr>
            <p:ph type="dt"/>
          </p:nvPr>
        </p:nvSpPr>
        <p:spPr>
          <a:xfrm>
            <a:off x="838200" y="6356350"/>
            <a:ext cx="2743835" cy="365760"/>
          </a:xfrm>
          <a:prstGeom prst="rect">
            <a:avLst/>
          </a:prstGeom>
        </p:spPr>
        <p:txBody>
          <a:bodyPr vert="horz" wrap="square" lIns="91440" tIns="45720" rIns="91440" bIns="45720" anchor="ctr">
            <a:noAutofit/>
          </a:bodyPr>
          <a:lstStyle/>
          <a:p>
            <a:pPr marL="0" indent="0">
              <a:buFontTx/>
              <a:buNone/>
            </a:pPr>
            <a:fld id="{B9320F77-B9A0-41C5-862A-B4B631284C64}" type="datetime1">
              <a:rPr lang="en-US" altLang="ko-KR">
                <a:latin typeface="Segoe UI" charset="0"/>
                <a:ea typeface="Segoe UI" charset="0"/>
                <a:sym typeface="Segoe UI" charset="0"/>
              </a:rPr>
              <a:t>2/27/2025</a:t>
            </a:fld>
            <a:endParaRPr lang="en-US" altLang="ko-KR">
              <a:latin typeface="Segoe UI" charset="0"/>
              <a:ea typeface="Segoe UI" charset="0"/>
              <a:sym typeface="Segoe UI" charset="0"/>
            </a:endParaRPr>
          </a:p>
        </p:txBody>
      </p:sp>
      <p:sp>
        <p:nvSpPr>
          <p:cNvPr id="5" name="Rect 0"/>
          <p:cNvSpPr txBox="1">
            <a:spLocks noGrp="1"/>
          </p:cNvSpPr>
          <p:nvPr>
            <p:ph type="ftr"/>
          </p:nvPr>
        </p:nvSpPr>
        <p:spPr>
          <a:xfrm>
            <a:off x="4038600" y="6356350"/>
            <a:ext cx="4115435" cy="365760"/>
          </a:xfrm>
          <a:prstGeom prst="rect">
            <a:avLst/>
          </a:prstGeom>
        </p:spPr>
        <p:txBody>
          <a:bodyPr vert="horz" wrap="square" lIns="91440" tIns="45720" rIns="91440" bIns="45720" anchor="ctr">
            <a:noAutofit/>
          </a:bodyPr>
          <a:lstStyle/>
          <a:p>
            <a:pPr marL="0" indent="0">
              <a:buFontTx/>
              <a:buNone/>
            </a:pPr>
            <a:endParaRPr/>
          </a:p>
        </p:txBody>
      </p:sp>
      <p:sp>
        <p:nvSpPr>
          <p:cNvPr id="6" name="Rect 0"/>
          <p:cNvSpPr txBox="1">
            <a:spLocks noGrp="1"/>
          </p:cNvSpPr>
          <p:nvPr>
            <p:ph type="sldNum"/>
          </p:nvPr>
        </p:nvSpPr>
        <p:spPr>
          <a:xfrm>
            <a:off x="8610600" y="6356350"/>
            <a:ext cx="2743835" cy="365760"/>
          </a:xfrm>
          <a:prstGeom prst="rect">
            <a:avLst/>
          </a:prstGeom>
        </p:spPr>
        <p:txBody>
          <a:bodyPr vert="horz" wrap="square" lIns="91440" tIns="45720" rIns="91440" bIns="45720" anchor="ctr">
            <a:noAutofit/>
          </a:bodyPr>
          <a:lstStyle/>
          <a:p>
            <a:pPr marL="0" indent="0">
              <a:buFontTx/>
              <a:buNone/>
            </a:pPr>
            <a:fld id="{B9320F77-B9A0-41C5-862A-B4B631284C64}" type="slidenum">
              <a:rPr>
                <a:latin typeface="Segoe UI" charset="0"/>
                <a:ea typeface="Segoe UI" charset="0"/>
                <a:sym typeface="Segoe UI" charset="0"/>
              </a:rPr>
              <a:t>‹#›</a:t>
            </a:fld>
            <a:endParaRPr>
              <a:latin typeface="Segoe UI" charset="0"/>
              <a:ea typeface="Segoe UI" charset="0"/>
              <a:sym typeface="Segoe UI" charset="0"/>
            </a:endParaRPr>
          </a:p>
        </p:txBody>
      </p:sp>
    </p:spTree>
    <p:extLst>
      <p:ext uri="{BB962C8B-B14F-4D97-AF65-F5344CB8AC3E}">
        <p14:creationId xmlns:p14="http://schemas.microsoft.com/office/powerpoint/2010/main" val="129567114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BF9A2C-825F-4961-A8B9-9611E97E80FE}"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3F533-1FD0-4296-B0D5-FB35874CC641}" type="slidenum">
              <a:rPr lang="en-US" smtClean="0"/>
              <a:t>‹#›</a:t>
            </a:fld>
            <a:endParaRPr lang="en-US"/>
          </a:p>
        </p:txBody>
      </p:sp>
    </p:spTree>
    <p:extLst>
      <p:ext uri="{BB962C8B-B14F-4D97-AF65-F5344CB8AC3E}">
        <p14:creationId xmlns:p14="http://schemas.microsoft.com/office/powerpoint/2010/main" val="8470946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144" name="Rect 0"/>
          <p:cNvSpPr txBox="1">
            <a:spLocks noGrp="1"/>
          </p:cNvSpPr>
          <p:nvPr>
            <p:ph type="title"/>
          </p:nvPr>
        </p:nvSpPr>
        <p:spPr>
          <a:xfrm>
            <a:off x="838200" y="365125"/>
            <a:ext cx="10516235" cy="1326515"/>
          </a:xfrm>
          <a:prstGeom prst="rect">
            <a:avLst/>
          </a:prstGeom>
          <a:noFill/>
          <a:ln>
            <a:noFill/>
            <a:prstDash/>
          </a:ln>
        </p:spPr>
        <p:txBody>
          <a:bodyPr vert="horz" wrap="square" lIns="68580" tIns="34290" rIns="68580" bIns="34290" anchor="ctr">
            <a:noAutofit/>
          </a:bodyPr>
          <a:lstStyle/>
          <a:p>
            <a:pPr marL="0" indent="0">
              <a:buFontTx/>
              <a:buNone/>
            </a:pPr>
            <a:endParaRPr/>
          </a:p>
        </p:txBody>
      </p:sp>
      <p:sp>
        <p:nvSpPr>
          <p:cNvPr id="145" name="Rect 0"/>
          <p:cNvSpPr txBox="1">
            <a:spLocks noGrp="1"/>
          </p:cNvSpPr>
          <p:nvPr>
            <p:ph type="body"/>
          </p:nvPr>
        </p:nvSpPr>
        <p:spPr>
          <a:xfrm>
            <a:off x="913765" y="2367280"/>
            <a:ext cx="10364470" cy="3424555"/>
          </a:xfrm>
          <a:prstGeom prst="rect">
            <a:avLst/>
          </a:prstGeom>
          <a:noFill/>
          <a:ln>
            <a:noFill/>
            <a:prstDash/>
          </a:ln>
        </p:spPr>
        <p:txBody>
          <a:bodyPr vert="horz" wrap="square" lIns="68580" tIns="34290" rIns="68580" bIns="34290" anchor="t">
            <a:noAutofit/>
          </a:bodyPr>
          <a:lstStyle/>
          <a:p>
            <a:pPr marL="609600" indent="-423545"/>
            <a:endParaRPr/>
          </a:p>
        </p:txBody>
      </p:sp>
      <p:sp>
        <p:nvSpPr>
          <p:cNvPr id="146" name="Rect 0"/>
          <p:cNvSpPr txBox="1">
            <a:spLocks noGrp="1"/>
          </p:cNvSpPr>
          <p:nvPr>
            <p:ph type="dt"/>
          </p:nvPr>
        </p:nvSpPr>
        <p:spPr>
          <a:xfrm>
            <a:off x="838200" y="6356350"/>
            <a:ext cx="2743835" cy="365760"/>
          </a:xfrm>
          <a:prstGeom prst="rect">
            <a:avLst/>
          </a:prstGeom>
          <a:noFill/>
          <a:ln>
            <a:noFill/>
            <a:prstDash/>
          </a:ln>
        </p:spPr>
        <p:txBody>
          <a:bodyPr vert="horz" wrap="square" lIns="68580" tIns="34290" rIns="68580" bIns="34290" anchor="ctr">
            <a:noAutofit/>
          </a:bodyPr>
          <a:lstStyle/>
          <a:p>
            <a:pPr marL="0" indent="0">
              <a:buFontTx/>
              <a:buNone/>
            </a:pPr>
            <a:endParaRPr/>
          </a:p>
        </p:txBody>
      </p:sp>
      <p:sp>
        <p:nvSpPr>
          <p:cNvPr id="147" name="Rect 0"/>
          <p:cNvSpPr txBox="1">
            <a:spLocks noGrp="1"/>
          </p:cNvSpPr>
          <p:nvPr>
            <p:ph type="ftr"/>
          </p:nvPr>
        </p:nvSpPr>
        <p:spPr>
          <a:xfrm>
            <a:off x="4038600" y="6356350"/>
            <a:ext cx="4115435" cy="365760"/>
          </a:xfrm>
          <a:prstGeom prst="rect">
            <a:avLst/>
          </a:prstGeom>
          <a:noFill/>
          <a:ln>
            <a:noFill/>
            <a:prstDash/>
          </a:ln>
        </p:spPr>
        <p:txBody>
          <a:bodyPr vert="horz" wrap="square" lIns="68580" tIns="34290" rIns="68580" bIns="34290" anchor="ctr">
            <a:noAutofit/>
          </a:bodyPr>
          <a:lstStyle/>
          <a:p>
            <a:pPr marL="0" indent="0">
              <a:buFontTx/>
              <a:buNone/>
            </a:pPr>
            <a:endParaRPr/>
          </a:p>
        </p:txBody>
      </p:sp>
      <p:sp>
        <p:nvSpPr>
          <p:cNvPr id="148" name="Rect 0"/>
          <p:cNvSpPr txBox="1">
            <a:spLocks noGrp="1"/>
          </p:cNvSpPr>
          <p:nvPr>
            <p:ph type="sldNum"/>
          </p:nvPr>
        </p:nvSpPr>
        <p:spPr>
          <a:xfrm>
            <a:off x="8610600" y="6356350"/>
            <a:ext cx="2743835" cy="365760"/>
          </a:xfrm>
          <a:prstGeom prst="rect">
            <a:avLst/>
          </a:prstGeom>
          <a:noFill/>
          <a:ln>
            <a:noFill/>
            <a:prstDash/>
          </a:ln>
        </p:spPr>
        <p:txBody>
          <a:bodyPr vert="horz" wrap="square" lIns="68580" tIns="34290" rIns="68580" bIns="34290" anchor="ctr">
            <a:noAutofit/>
          </a:bodyPr>
          <a:lstStyle/>
          <a:p>
            <a:pPr marL="0" indent="0">
              <a:buFontTx/>
              <a:buNone/>
            </a:pPr>
            <a:fld id="{B9320F77-B9A0-41C5-862A-B4B631284C64}" type="slidenum">
              <a:rPr>
                <a:latin typeface="Segoe UI" charset="0"/>
                <a:ea typeface="Segoe UI" charset="0"/>
                <a:sym typeface="Segoe UI" charset="0"/>
              </a:rPr>
              <a:t>‹#›</a:t>
            </a:fld>
            <a:endParaRPr>
              <a:latin typeface="Segoe UI" charset="0"/>
              <a:ea typeface="Segoe UI" charset="0"/>
              <a:sym typeface="Segoe UI" charset="0"/>
            </a:endParaRPr>
          </a:p>
        </p:txBody>
      </p:sp>
    </p:spTree>
    <p:extLst>
      <p:ext uri="{BB962C8B-B14F-4D97-AF65-F5344CB8AC3E}">
        <p14:creationId xmlns:p14="http://schemas.microsoft.com/office/powerpoint/2010/main" val="4262506796"/>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13" name="Rect 0"/>
          <p:cNvSpPr txBox="1">
            <a:spLocks noGrp="1"/>
          </p:cNvSpPr>
          <p:nvPr>
            <p:ph/>
          </p:nvPr>
        </p:nvSpPr>
        <p:spPr>
          <a:xfrm>
            <a:off x="6400800" y="2209800"/>
            <a:ext cx="4979035" cy="3505835"/>
          </a:xfrm>
          <a:prstGeom prst="rect">
            <a:avLst/>
          </a:prstGeom>
        </p:spPr>
        <p:txBody>
          <a:bodyPr vert="horz" wrap="square" lIns="91440" tIns="45720" rIns="91440" bIns="45720" anchor="t">
            <a:normAutofit/>
          </a:bodyPr>
          <a:lstStyle/>
          <a:p>
            <a:pPr marL="228600" indent="-228600"/>
            <a:r>
              <a:rPr>
                <a:latin typeface="Segoe UI" charset="0"/>
                <a:ea typeface="Segoe UI" charset="0"/>
                <a:sym typeface="Segoe UI" charset="0"/>
              </a:rPr>
              <a:t>Click to edit Master text styles</a:t>
            </a:r>
          </a:p>
          <a:p>
            <a:pPr marL="685800" lvl="1" indent="-228600"/>
            <a:r>
              <a:rPr>
                <a:latin typeface="Segoe UI" charset="0"/>
                <a:ea typeface="Segoe UI" charset="0"/>
                <a:sym typeface="Segoe UI" charset="0"/>
              </a:rPr>
              <a:t>Second level</a:t>
            </a:r>
          </a:p>
          <a:p>
            <a:pPr marL="1143000" lvl="2" indent="-228600"/>
            <a:r>
              <a:rPr>
                <a:latin typeface="Segoe UI" charset="0"/>
                <a:ea typeface="Segoe UI" charset="0"/>
                <a:sym typeface="Segoe UI" charset="0"/>
              </a:rPr>
              <a:t>Third level</a:t>
            </a:r>
          </a:p>
          <a:p>
            <a:pPr marL="1600200" lvl="3" indent="-228600"/>
            <a:r>
              <a:rPr>
                <a:latin typeface="Segoe UI" charset="0"/>
                <a:ea typeface="Segoe UI" charset="0"/>
                <a:sym typeface="Segoe UI" charset="0"/>
              </a:rPr>
              <a:t>Fourth level</a:t>
            </a:r>
          </a:p>
          <a:p>
            <a:pPr marL="2057400" lvl="4" indent="-228600"/>
            <a:r>
              <a:rPr>
                <a:latin typeface="Segoe UI" charset="0"/>
                <a:ea typeface="Segoe UI" charset="0"/>
                <a:sym typeface="Segoe UI" charset="0"/>
              </a:rPr>
              <a:t>Fifth level</a:t>
            </a:r>
          </a:p>
        </p:txBody>
      </p:sp>
      <p:sp>
        <p:nvSpPr>
          <p:cNvPr id="11" name="Rect 0"/>
          <p:cNvSpPr txBox="1">
            <a:spLocks noGrp="1"/>
          </p:cNvSpPr>
          <p:nvPr>
            <p:ph/>
          </p:nvPr>
        </p:nvSpPr>
        <p:spPr>
          <a:xfrm>
            <a:off x="812800" y="2209800"/>
            <a:ext cx="4979035" cy="3505835"/>
          </a:xfrm>
          <a:prstGeom prst="rect">
            <a:avLst/>
          </a:prstGeom>
        </p:spPr>
        <p:txBody>
          <a:bodyPr vert="horz" wrap="square" lIns="91440" tIns="45720" rIns="91440" bIns="45720" anchor="t">
            <a:normAutofit/>
          </a:bodyPr>
          <a:lstStyle/>
          <a:p>
            <a:pPr marL="228600" indent="-228600"/>
            <a:r>
              <a:rPr>
                <a:latin typeface="Segoe UI" charset="0"/>
                <a:ea typeface="Segoe UI" charset="0"/>
                <a:sym typeface="Segoe UI" charset="0"/>
              </a:rPr>
              <a:t>Click to edit Master text styles</a:t>
            </a:r>
          </a:p>
          <a:p>
            <a:pPr marL="685800" lvl="1" indent="-228600"/>
            <a:r>
              <a:rPr>
                <a:latin typeface="Segoe UI" charset="0"/>
                <a:ea typeface="Segoe UI" charset="0"/>
                <a:sym typeface="Segoe UI" charset="0"/>
              </a:rPr>
              <a:t>Second level</a:t>
            </a:r>
          </a:p>
          <a:p>
            <a:pPr marL="1143000" lvl="2" indent="-228600"/>
            <a:r>
              <a:rPr>
                <a:latin typeface="Segoe UI" charset="0"/>
                <a:ea typeface="Segoe UI" charset="0"/>
                <a:sym typeface="Segoe UI" charset="0"/>
              </a:rPr>
              <a:t>Third level</a:t>
            </a:r>
          </a:p>
          <a:p>
            <a:pPr marL="1600200" lvl="3" indent="-228600"/>
            <a:r>
              <a:rPr>
                <a:latin typeface="Segoe UI" charset="0"/>
                <a:ea typeface="Segoe UI" charset="0"/>
                <a:sym typeface="Segoe UI" charset="0"/>
              </a:rPr>
              <a:t>Fourth level</a:t>
            </a:r>
          </a:p>
          <a:p>
            <a:pPr marL="2057400" lvl="4" indent="-228600"/>
            <a:r>
              <a:rPr>
                <a:latin typeface="Segoe UI" charset="0"/>
                <a:ea typeface="Segoe UI" charset="0"/>
                <a:sym typeface="Segoe UI" charset="0"/>
              </a:rPr>
              <a:t>Fifth level</a:t>
            </a:r>
          </a:p>
        </p:txBody>
      </p:sp>
      <p:sp>
        <p:nvSpPr>
          <p:cNvPr id="2" name="Rect 0"/>
          <p:cNvSpPr txBox="1">
            <a:spLocks noGrp="1"/>
          </p:cNvSpPr>
          <p:nvPr>
            <p:ph type="title"/>
          </p:nvPr>
        </p:nvSpPr>
        <p:spPr>
          <a:xfrm>
            <a:off x="812800" y="274955"/>
            <a:ext cx="10567035" cy="1143635"/>
          </a:xfrm>
          <a:prstGeom prst="rect">
            <a:avLst/>
          </a:prstGeom>
        </p:spPr>
        <p:txBody>
          <a:bodyPr vert="horz" wrap="square" lIns="91440" tIns="45720" rIns="91440" bIns="45720" anchor="ctr">
            <a:normAutofit/>
          </a:bodyPr>
          <a:lstStyle/>
          <a:p>
            <a:pPr marL="0" indent="0">
              <a:buFontTx/>
              <a:buNone/>
            </a:pPr>
            <a:r>
              <a:rPr>
                <a:latin typeface="Segoe UI" charset="0"/>
                <a:ea typeface="Segoe UI" charset="0"/>
                <a:sym typeface="Segoe UI" charset="0"/>
              </a:rPr>
              <a:t>Click to edit Master title style</a:t>
            </a:r>
          </a:p>
        </p:txBody>
      </p:sp>
      <p:sp>
        <p:nvSpPr>
          <p:cNvPr id="3" name="Rect 0"/>
          <p:cNvSpPr txBox="1">
            <a:spLocks noGrp="1"/>
          </p:cNvSpPr>
          <p:nvPr>
            <p:ph type="body"/>
          </p:nvPr>
        </p:nvSpPr>
        <p:spPr>
          <a:xfrm>
            <a:off x="812800" y="1600200"/>
            <a:ext cx="4979035" cy="575310"/>
          </a:xfrm>
          <a:prstGeom prst="rect">
            <a:avLst/>
          </a:prstGeom>
        </p:spPr>
        <p:txBody>
          <a:bodyPr vert="horz" wrap="square" lIns="91440" tIns="45720" rIns="91440" bIns="45720" anchor="b">
            <a:normAutofit/>
          </a:bodyPr>
          <a:lstStyle/>
          <a:p>
            <a:pPr marL="0" indent="0">
              <a:buFontTx/>
              <a:buNone/>
            </a:pPr>
            <a:r>
              <a:rPr>
                <a:latin typeface="Segoe UI" charset="0"/>
                <a:ea typeface="Segoe UI" charset="0"/>
                <a:sym typeface="Segoe UI" charset="0"/>
              </a:rPr>
              <a:t>Click to edit Master text styles</a:t>
            </a:r>
          </a:p>
        </p:txBody>
      </p:sp>
      <p:sp>
        <p:nvSpPr>
          <p:cNvPr id="5" name="Rect 0"/>
          <p:cNvSpPr txBox="1">
            <a:spLocks noGrp="1"/>
          </p:cNvSpPr>
          <p:nvPr>
            <p:ph type="body"/>
          </p:nvPr>
        </p:nvSpPr>
        <p:spPr>
          <a:xfrm>
            <a:off x="6400800" y="1600200"/>
            <a:ext cx="4979035" cy="575310"/>
          </a:xfrm>
          <a:prstGeom prst="rect">
            <a:avLst/>
          </a:prstGeom>
        </p:spPr>
        <p:txBody>
          <a:bodyPr vert="horz" wrap="square" lIns="91440" tIns="45720" rIns="91440" bIns="45720" anchor="b">
            <a:normAutofit/>
          </a:bodyPr>
          <a:lstStyle/>
          <a:p>
            <a:pPr marL="0" indent="0">
              <a:buFontTx/>
              <a:buNone/>
            </a:pPr>
            <a:r>
              <a:rPr>
                <a:latin typeface="Segoe UI" charset="0"/>
                <a:ea typeface="Segoe UI" charset="0"/>
                <a:sym typeface="Segoe UI" charset="0"/>
              </a:rPr>
              <a:t>Click to edit Master text styles</a:t>
            </a:r>
          </a:p>
        </p:txBody>
      </p:sp>
      <p:sp>
        <p:nvSpPr>
          <p:cNvPr id="7" name="Rect 0"/>
          <p:cNvSpPr txBox="1">
            <a:spLocks noGrp="1"/>
          </p:cNvSpPr>
          <p:nvPr>
            <p:ph type="dt"/>
          </p:nvPr>
        </p:nvSpPr>
        <p:spPr>
          <a:xfrm>
            <a:off x="838200" y="6356350"/>
            <a:ext cx="2743835" cy="365760"/>
          </a:xfrm>
          <a:prstGeom prst="rect">
            <a:avLst/>
          </a:prstGeom>
        </p:spPr>
        <p:txBody>
          <a:bodyPr vert="horz" wrap="square" lIns="91440" tIns="45720" rIns="91440" bIns="45720" anchor="ctr">
            <a:noAutofit/>
          </a:bodyPr>
          <a:lstStyle/>
          <a:p>
            <a:pPr marL="0" indent="0"/>
            <a:fld id="{B9320F77-B9A0-41C5-862A-B4B631284C64}" type="datetime1">
              <a:rPr lang="en-US" altLang="ko-KR">
                <a:latin typeface="Segoe UI" charset="0"/>
                <a:ea typeface="Segoe UI" charset="0"/>
                <a:sym typeface="Segoe UI" charset="0"/>
              </a:rPr>
              <a:t>2/27/2025</a:t>
            </a:fld>
            <a:endParaRPr lang="en-US" altLang="ko-KR">
              <a:latin typeface="Segoe UI" charset="0"/>
              <a:ea typeface="Segoe UI" charset="0"/>
              <a:sym typeface="Segoe UI" charset="0"/>
            </a:endParaRPr>
          </a:p>
        </p:txBody>
      </p:sp>
      <p:sp>
        <p:nvSpPr>
          <p:cNvPr id="8" name="Rect 0"/>
          <p:cNvSpPr txBox="1">
            <a:spLocks noGrp="1"/>
          </p:cNvSpPr>
          <p:nvPr>
            <p:ph type="ftr"/>
          </p:nvPr>
        </p:nvSpPr>
        <p:spPr>
          <a:xfrm>
            <a:off x="4038600" y="6356350"/>
            <a:ext cx="4115435" cy="365760"/>
          </a:xfrm>
          <a:prstGeom prst="rect">
            <a:avLst/>
          </a:prstGeom>
        </p:spPr>
        <p:txBody>
          <a:bodyPr vert="horz" wrap="square" lIns="91440" tIns="45720" rIns="91440" bIns="45720" anchor="ctr">
            <a:noAutofit/>
          </a:bodyPr>
          <a:lstStyle/>
          <a:p>
            <a:pPr marL="0" indent="0"/>
            <a:endParaRPr/>
          </a:p>
        </p:txBody>
      </p:sp>
      <p:sp>
        <p:nvSpPr>
          <p:cNvPr id="9" name="Rect 0"/>
          <p:cNvSpPr txBox="1">
            <a:spLocks noGrp="1"/>
          </p:cNvSpPr>
          <p:nvPr>
            <p:ph type="sldNum"/>
          </p:nvPr>
        </p:nvSpPr>
        <p:spPr>
          <a:xfrm>
            <a:off x="8610600" y="6356350"/>
            <a:ext cx="2743835" cy="365760"/>
          </a:xfrm>
          <a:prstGeom prst="rect">
            <a:avLst/>
          </a:prstGeom>
        </p:spPr>
        <p:txBody>
          <a:bodyPr vert="horz" wrap="square" lIns="91440" tIns="45720" rIns="91440" bIns="45720" anchor="ctr">
            <a:noAutofit/>
          </a:bodyPr>
          <a:lstStyle/>
          <a:p>
            <a:pPr marL="0" indent="0"/>
            <a:fld id="{B9320F77-B9A0-41C5-862A-B4B631284C64}" type="slidenum">
              <a:rPr>
                <a:latin typeface="Segoe UI" charset="0"/>
                <a:ea typeface="Segoe UI" charset="0"/>
                <a:sym typeface="Segoe UI" charset="0"/>
              </a:rPr>
              <a:t>‹#›</a:t>
            </a:fld>
            <a:endParaRPr>
              <a:latin typeface="Segoe UI" charset="0"/>
              <a:ea typeface="Segoe UI" charset="0"/>
              <a:sym typeface="Segoe UI" charset="0"/>
            </a:endParaRPr>
          </a:p>
        </p:txBody>
      </p:sp>
    </p:spTree>
    <p:extLst>
      <p:ext uri="{BB962C8B-B14F-4D97-AF65-F5344CB8AC3E}">
        <p14:creationId xmlns:p14="http://schemas.microsoft.com/office/powerpoint/2010/main" val="1971012065"/>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Default copy 8">
    <p:spTree>
      <p:nvGrpSpPr>
        <p:cNvPr id="1" name=""/>
        <p:cNvGrpSpPr/>
        <p:nvPr/>
      </p:nvGrpSpPr>
      <p:grpSpPr>
        <a:xfrm>
          <a:off x="0" y="0"/>
          <a:ext cx="0" cy="0"/>
          <a:chOff x="0" y="0"/>
          <a:chExt cx="0" cy="0"/>
        </a:xfrm>
      </p:grpSpPr>
      <p:sp>
        <p:nvSpPr>
          <p:cNvPr id="166" name="Rect 0"/>
          <p:cNvSpPr txBox="1">
            <a:spLocks noGrp="1"/>
          </p:cNvSpPr>
          <p:nvPr>
            <p:ph type="pic"/>
          </p:nvPr>
        </p:nvSpPr>
        <p:spPr>
          <a:xfrm>
            <a:off x="0" y="1987550"/>
            <a:ext cx="12198985" cy="2780665"/>
          </a:xfrm>
          <a:prstGeom prst="rect">
            <a:avLst/>
          </a:prstGeom>
          <a:noFill/>
          <a:ln>
            <a:noFill/>
            <a:prstDash/>
          </a:ln>
        </p:spPr>
      </p:sp>
      <p:sp>
        <p:nvSpPr>
          <p:cNvPr id="167" name="Rect 0"/>
          <p:cNvSpPr txBox="1">
            <a:spLocks noGrp="1"/>
          </p:cNvSpPr>
          <p:nvPr>
            <p:ph type="sldNum"/>
          </p:nvPr>
        </p:nvSpPr>
        <p:spPr>
          <a:xfrm>
            <a:off x="8610600" y="6356350"/>
            <a:ext cx="2743835" cy="365760"/>
          </a:xfrm>
          <a:prstGeom prst="rect">
            <a:avLst/>
          </a:prstGeom>
          <a:noFill/>
          <a:ln>
            <a:noFill/>
            <a:prstDash/>
          </a:ln>
        </p:spPr>
        <p:txBody>
          <a:bodyPr vert="horz" wrap="square" lIns="68580" tIns="34290" rIns="68580" bIns="34290" anchor="ctr">
            <a:noAutofit/>
          </a:bodyPr>
          <a:lstStyle/>
          <a:p>
            <a:pPr marL="0" indent="0">
              <a:buFontTx/>
              <a:buNone/>
            </a:pPr>
            <a:fld id="{B9320F77-B9A0-41C5-862A-B4B631284C64}" type="slidenum">
              <a:rPr>
                <a:latin typeface="Segoe UI" charset="0"/>
                <a:ea typeface="Segoe UI" charset="0"/>
                <a:sym typeface="Segoe UI" charset="0"/>
              </a:rPr>
              <a:t>‹#›</a:t>
            </a:fld>
            <a:endParaRPr>
              <a:latin typeface="Segoe UI" charset="0"/>
              <a:ea typeface="Segoe UI" charset="0"/>
              <a:sym typeface="Segoe UI" charset="0"/>
            </a:endParaRPr>
          </a:p>
        </p:txBody>
      </p:sp>
    </p:spTree>
    <p:extLst>
      <p:ext uri="{BB962C8B-B14F-4D97-AF65-F5344CB8AC3E}">
        <p14:creationId xmlns:p14="http://schemas.microsoft.com/office/powerpoint/2010/main" val="1094083764"/>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D291B17-9318-49DB-B28B-6E5994AE9581}" type="datetime1">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9422609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2452FD6-A5B3-46F1-97F4-E55EEE6660BF}"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0A9F22-43F1-4A55-AA88-92D8E7D90F55}" type="slidenum">
              <a:rPr lang="en-US" smtClean="0"/>
              <a:t>‹#›</a:t>
            </a:fld>
            <a:endParaRPr lang="en-US"/>
          </a:p>
        </p:txBody>
      </p:sp>
    </p:spTree>
    <p:extLst>
      <p:ext uri="{BB962C8B-B14F-4D97-AF65-F5344CB8AC3E}">
        <p14:creationId xmlns:p14="http://schemas.microsoft.com/office/powerpoint/2010/main" val="8774181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452FD6-A5B3-46F1-97F4-E55EEE6660BF}"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0A9F22-43F1-4A55-AA88-92D8E7D90F55}" type="slidenum">
              <a:rPr lang="en-US" smtClean="0"/>
              <a:t>‹#›</a:t>
            </a:fld>
            <a:endParaRPr lang="en-US"/>
          </a:p>
        </p:txBody>
      </p:sp>
    </p:spTree>
    <p:extLst>
      <p:ext uri="{BB962C8B-B14F-4D97-AF65-F5344CB8AC3E}">
        <p14:creationId xmlns:p14="http://schemas.microsoft.com/office/powerpoint/2010/main" val="29122438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2452FD6-A5B3-46F1-97F4-E55EEE6660BF}"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0A9F22-43F1-4A55-AA88-92D8E7D90F55}" type="slidenum">
              <a:rPr lang="en-US" smtClean="0"/>
              <a:t>‹#›</a:t>
            </a:fld>
            <a:endParaRPr lang="en-US"/>
          </a:p>
        </p:txBody>
      </p:sp>
    </p:spTree>
    <p:extLst>
      <p:ext uri="{BB962C8B-B14F-4D97-AF65-F5344CB8AC3E}">
        <p14:creationId xmlns:p14="http://schemas.microsoft.com/office/powerpoint/2010/main" val="40388465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452FD6-A5B3-46F1-97F4-E55EEE6660BF}" type="datetimeFigureOut">
              <a:rPr lang="en-US" smtClean="0"/>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0A9F22-43F1-4A55-AA88-92D8E7D90F55}" type="slidenum">
              <a:rPr lang="en-US" smtClean="0"/>
              <a:t>‹#›</a:t>
            </a:fld>
            <a:endParaRPr lang="en-US"/>
          </a:p>
        </p:txBody>
      </p:sp>
    </p:spTree>
    <p:extLst>
      <p:ext uri="{BB962C8B-B14F-4D97-AF65-F5344CB8AC3E}">
        <p14:creationId xmlns:p14="http://schemas.microsoft.com/office/powerpoint/2010/main" val="15473308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452FD6-A5B3-46F1-97F4-E55EEE6660BF}" type="datetimeFigureOut">
              <a:rPr lang="en-US" smtClean="0"/>
              <a:t>2/27/2025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0A9F22-43F1-4A55-AA88-92D8E7D90F55}" type="slidenum">
              <a:rPr lang="en-US" smtClean="0"/>
              <a:t>‹#›</a:t>
            </a:fld>
            <a:endParaRPr lang="en-US"/>
          </a:p>
        </p:txBody>
      </p:sp>
    </p:spTree>
    <p:extLst>
      <p:ext uri="{BB962C8B-B14F-4D97-AF65-F5344CB8AC3E}">
        <p14:creationId xmlns:p14="http://schemas.microsoft.com/office/powerpoint/2010/main" val="17306679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452FD6-A5B3-46F1-97F4-E55EEE6660BF}" type="datetimeFigureOut">
              <a:rPr lang="en-US" smtClean="0"/>
              <a:t>2/27/2025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0A9F22-43F1-4A55-AA88-92D8E7D90F55}" type="slidenum">
              <a:rPr lang="en-US" smtClean="0"/>
              <a:t>‹#›</a:t>
            </a:fld>
            <a:endParaRPr lang="en-US"/>
          </a:p>
        </p:txBody>
      </p:sp>
    </p:spTree>
    <p:extLst>
      <p:ext uri="{BB962C8B-B14F-4D97-AF65-F5344CB8AC3E}">
        <p14:creationId xmlns:p14="http://schemas.microsoft.com/office/powerpoint/2010/main" val="1464104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BF9A2C-825F-4961-A8B9-9611E97E80FE}" type="datetimeFigureOut">
              <a:rPr lang="en-US" smtClean="0"/>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33F533-1FD0-4296-B0D5-FB35874CC641}" type="slidenum">
              <a:rPr lang="en-US" smtClean="0"/>
              <a:t>‹#›</a:t>
            </a:fld>
            <a:endParaRPr lang="en-US"/>
          </a:p>
        </p:txBody>
      </p:sp>
    </p:spTree>
    <p:extLst>
      <p:ext uri="{BB962C8B-B14F-4D97-AF65-F5344CB8AC3E}">
        <p14:creationId xmlns:p14="http://schemas.microsoft.com/office/powerpoint/2010/main" val="17654164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452FD6-A5B3-46F1-97F4-E55EEE6660BF}" type="datetimeFigureOut">
              <a:rPr lang="en-US" smtClean="0"/>
              <a:t>2/27/2025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0A9F22-43F1-4A55-AA88-92D8E7D90F55}" type="slidenum">
              <a:rPr lang="en-US" smtClean="0"/>
              <a:t>‹#›</a:t>
            </a:fld>
            <a:endParaRPr lang="en-US"/>
          </a:p>
        </p:txBody>
      </p:sp>
    </p:spTree>
    <p:extLst>
      <p:ext uri="{BB962C8B-B14F-4D97-AF65-F5344CB8AC3E}">
        <p14:creationId xmlns:p14="http://schemas.microsoft.com/office/powerpoint/2010/main" val="17938527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2452FD6-A5B3-46F1-97F4-E55EEE6660BF}" type="datetimeFigureOut">
              <a:rPr lang="en-US" smtClean="0"/>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0A9F22-43F1-4A55-AA88-92D8E7D90F55}" type="slidenum">
              <a:rPr lang="en-US" smtClean="0"/>
              <a:t>‹#›</a:t>
            </a:fld>
            <a:endParaRPr lang="en-US"/>
          </a:p>
        </p:txBody>
      </p:sp>
    </p:spTree>
    <p:extLst>
      <p:ext uri="{BB962C8B-B14F-4D97-AF65-F5344CB8AC3E}">
        <p14:creationId xmlns:p14="http://schemas.microsoft.com/office/powerpoint/2010/main" val="24652857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2452FD6-A5B3-46F1-97F4-E55EEE6660BF}" type="datetimeFigureOut">
              <a:rPr lang="en-US" smtClean="0"/>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0A9F22-43F1-4A55-AA88-92D8E7D90F55}" type="slidenum">
              <a:rPr lang="en-US" smtClean="0"/>
              <a:t>‹#›</a:t>
            </a:fld>
            <a:endParaRPr lang="en-US"/>
          </a:p>
        </p:txBody>
      </p:sp>
    </p:spTree>
    <p:extLst>
      <p:ext uri="{BB962C8B-B14F-4D97-AF65-F5344CB8AC3E}">
        <p14:creationId xmlns:p14="http://schemas.microsoft.com/office/powerpoint/2010/main" val="870897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452FD6-A5B3-46F1-97F4-E55EEE6660BF}"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0A9F22-43F1-4A55-AA88-92D8E7D90F55}" type="slidenum">
              <a:rPr lang="en-US" smtClean="0"/>
              <a:t>‹#›</a:t>
            </a:fld>
            <a:endParaRPr lang="en-US"/>
          </a:p>
        </p:txBody>
      </p:sp>
    </p:spTree>
    <p:extLst>
      <p:ext uri="{BB962C8B-B14F-4D97-AF65-F5344CB8AC3E}">
        <p14:creationId xmlns:p14="http://schemas.microsoft.com/office/powerpoint/2010/main" val="42811292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452FD6-A5B3-46F1-97F4-E55EEE6660BF}"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0A9F22-43F1-4A55-AA88-92D8E7D90F55}" type="slidenum">
              <a:rPr lang="en-US" smtClean="0"/>
              <a:t>‹#›</a:t>
            </a:fld>
            <a:endParaRPr lang="en-US"/>
          </a:p>
        </p:txBody>
      </p:sp>
    </p:spTree>
    <p:extLst>
      <p:ext uri="{BB962C8B-B14F-4D97-AF65-F5344CB8AC3E}">
        <p14:creationId xmlns:p14="http://schemas.microsoft.com/office/powerpoint/2010/main" val="4761637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913773" y="2367094"/>
            <a:ext cx="10363827"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957DCF3-E391-4682-9517-ABCC56C7D52D}" type="datetimeFigureOut">
              <a:rPr lang="en-US" smtClean="0"/>
              <a:pPr>
                <a:defRPr/>
              </a:pPr>
              <a:t>2/27/2025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7B2E4A8-9ED9-422E-B2D7-8316E22E276A}" type="slidenum">
              <a:rPr lang="en-US" smtClean="0"/>
              <a:pPr>
                <a:defRPr/>
              </a:pPr>
              <a:t>‹#›</a:t>
            </a:fld>
            <a:endParaRPr lang="en-US"/>
          </a:p>
        </p:txBody>
      </p:sp>
    </p:spTree>
    <p:extLst>
      <p:ext uri="{BB962C8B-B14F-4D97-AF65-F5344CB8AC3E}">
        <p14:creationId xmlns:p14="http://schemas.microsoft.com/office/powerpoint/2010/main" val="39247961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_Title and Content">
  <p:cSld name="2_Title and Content">
    <p:spTree>
      <p:nvGrpSpPr>
        <p:cNvPr id="1" name="Shape 143"/>
        <p:cNvGrpSpPr/>
        <p:nvPr/>
      </p:nvGrpSpPr>
      <p:grpSpPr>
        <a:xfrm>
          <a:off x="0" y="0"/>
          <a:ext cx="0" cy="0"/>
          <a:chOff x="0" y="0"/>
          <a:chExt cx="0" cy="0"/>
        </a:xfrm>
      </p:grpSpPr>
      <p:sp>
        <p:nvSpPr>
          <p:cNvPr id="144" name="Google Shape;144;p28"/>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5" name="Google Shape;145;p28"/>
          <p:cNvSpPr txBox="1">
            <a:spLocks noGrp="1"/>
          </p:cNvSpPr>
          <p:nvPr>
            <p:ph type="body" idx="1"/>
          </p:nvPr>
        </p:nvSpPr>
        <p:spPr>
          <a:xfrm>
            <a:off x="913773" y="2367093"/>
            <a:ext cx="10363827" cy="3424107"/>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46" name="Google Shape;146;p28"/>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7" name="Google Shape;147;p28"/>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8" name="Google Shape;148;p28"/>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672202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6400800" y="2209800"/>
            <a:ext cx="49784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3"/>
          </p:nvPr>
        </p:nvSpPr>
        <p:spPr>
          <a:xfrm>
            <a:off x="812800" y="2209800"/>
            <a:ext cx="49784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812800" y="274638"/>
            <a:ext cx="105664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2800" y="1600200"/>
            <a:ext cx="4978400" cy="574675"/>
          </a:xfrm>
        </p:spPr>
        <p:txBody>
          <a:bodyPr anchor="b"/>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400800" y="1600200"/>
            <a:ext cx="4978400" cy="574675"/>
          </a:xfrm>
        </p:spPr>
        <p:txBody>
          <a:bodyPr anchor="b"/>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5"/>
          </p:nvPr>
        </p:nvSpPr>
        <p:spPr/>
        <p:txBody>
          <a:bodyPr/>
          <a:lstStyle>
            <a:lvl1pPr>
              <a:spcBef>
                <a:spcPct val="20000"/>
              </a:spcBef>
              <a:buFont typeface="Wingdings" pitchFamily="2" charset="2"/>
              <a:buChar char="Ø"/>
              <a:defRPr smtClean="0">
                <a:effectLst>
                  <a:outerShdw blurRad="38100" dist="38100" dir="2700000" algn="tl">
                    <a:srgbClr val="000000"/>
                  </a:outerShdw>
                </a:effectLst>
                <a:cs typeface="Arial" pitchFamily="34" charset="0"/>
              </a:defRPr>
            </a:lvl1pPr>
          </a:lstStyle>
          <a:p>
            <a:pPr>
              <a:defRPr/>
            </a:pPr>
            <a:fld id="{B6364012-2B0E-46A3-8D53-8D8F8209E729}" type="datetime1">
              <a:rPr lang="en-US" altLang="en-US"/>
              <a:pPr>
                <a:defRPr/>
              </a:pPr>
              <a:t>2/27/2025</a:t>
            </a:fld>
            <a:endParaRPr lang="en-US" altLang="en-US"/>
          </a:p>
        </p:txBody>
      </p:sp>
      <p:sp>
        <p:nvSpPr>
          <p:cNvPr id="8" name="Footer Placeholder 7"/>
          <p:cNvSpPr>
            <a:spLocks noGrp="1"/>
          </p:cNvSpPr>
          <p:nvPr>
            <p:ph type="ftr" sz="quarter" idx="16"/>
          </p:nvPr>
        </p:nvSpPr>
        <p:spPr/>
        <p:txBody>
          <a:bodyPr/>
          <a:lstStyle>
            <a:lvl1pPr fontAlgn="base">
              <a:spcBef>
                <a:spcPct val="20000"/>
              </a:spcBef>
              <a:spcAft>
                <a:spcPct val="0"/>
              </a:spcAft>
              <a:buFont typeface="Wingdings" charset="0"/>
              <a:buChar char="Ø"/>
              <a:defRPr>
                <a:effectLst>
                  <a:outerShdw blurRad="38100" dist="38100" dir="2700000" algn="tl">
                    <a:srgbClr val="000000">
                      <a:alpha val="43137"/>
                    </a:srgbClr>
                  </a:outerShdw>
                </a:effectLst>
                <a:ea typeface="ＭＳ Ｐゴシック" charset="0"/>
                <a:cs typeface="Arial" charset="0"/>
              </a:defRPr>
            </a:lvl1pPr>
          </a:lstStyle>
          <a:p>
            <a:pPr>
              <a:defRPr/>
            </a:pPr>
            <a:endParaRPr lang="en-US"/>
          </a:p>
        </p:txBody>
      </p:sp>
      <p:sp>
        <p:nvSpPr>
          <p:cNvPr id="9" name="Slide Number Placeholder 8"/>
          <p:cNvSpPr>
            <a:spLocks noGrp="1"/>
          </p:cNvSpPr>
          <p:nvPr>
            <p:ph type="sldNum" sz="quarter" idx="17"/>
          </p:nvPr>
        </p:nvSpPr>
        <p:spPr/>
        <p:txBody>
          <a:bodyPr/>
          <a:lstStyle>
            <a:lvl1pPr>
              <a:spcBef>
                <a:spcPct val="20000"/>
              </a:spcBef>
              <a:buFont typeface="Wingdings" panose="05000000000000000000" pitchFamily="2" charset="2"/>
              <a:buChar char="Ø"/>
              <a:defRPr>
                <a:effectLst>
                  <a:outerShdw blurRad="38100" dist="38100" dir="2700000" algn="tl">
                    <a:srgbClr val="000000"/>
                  </a:outerShdw>
                </a:effectLst>
              </a:defRPr>
            </a:lvl1pPr>
          </a:lstStyle>
          <a:p>
            <a:fld id="{C8165AF7-1E36-429F-B008-BD6A55E3DA01}" type="slidenum">
              <a:rPr lang="en-US" altLang="en-US"/>
              <a:pPr/>
              <a:t>‹#›</a:t>
            </a:fld>
            <a:endParaRPr lang="en-US" altLang="en-US"/>
          </a:p>
        </p:txBody>
      </p:sp>
    </p:spTree>
    <p:extLst>
      <p:ext uri="{BB962C8B-B14F-4D97-AF65-F5344CB8AC3E}">
        <p14:creationId xmlns:p14="http://schemas.microsoft.com/office/powerpoint/2010/main" val="37276279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Default copy 8" type="tx">
  <p:cSld name="Default copy 8">
    <p:spTree>
      <p:nvGrpSpPr>
        <p:cNvPr id="1" name="Shape 165"/>
        <p:cNvGrpSpPr/>
        <p:nvPr/>
      </p:nvGrpSpPr>
      <p:grpSpPr>
        <a:xfrm>
          <a:off x="0" y="0"/>
          <a:ext cx="0" cy="0"/>
          <a:chOff x="0" y="0"/>
          <a:chExt cx="0" cy="0"/>
        </a:xfrm>
      </p:grpSpPr>
      <p:sp>
        <p:nvSpPr>
          <p:cNvPr id="166" name="Google Shape;166;p32"/>
          <p:cNvSpPr>
            <a:spLocks noGrp="1"/>
          </p:cNvSpPr>
          <p:nvPr>
            <p:ph type="pic" idx="2"/>
          </p:nvPr>
        </p:nvSpPr>
        <p:spPr>
          <a:xfrm>
            <a:off x="2" y="1987553"/>
            <a:ext cx="12198351" cy="2779713"/>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67" name="Google Shape;167;p32"/>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1200">
                <a:solidFill>
                  <a:srgbClr val="888888"/>
                </a:solidFill>
              </a:defRPr>
            </a:lvl1pPr>
            <a:lvl2pPr marL="0" lvl="1" indent="0" algn="r">
              <a:spcBef>
                <a:spcPts val="0"/>
              </a:spcBef>
              <a:buNone/>
              <a:defRPr sz="1200">
                <a:solidFill>
                  <a:srgbClr val="888888"/>
                </a:solidFill>
              </a:defRPr>
            </a:lvl2pPr>
            <a:lvl3pPr marL="0" lvl="2" indent="0" algn="r">
              <a:spcBef>
                <a:spcPts val="0"/>
              </a:spcBef>
              <a:buNone/>
              <a:defRPr sz="1200">
                <a:solidFill>
                  <a:srgbClr val="888888"/>
                </a:solidFill>
              </a:defRPr>
            </a:lvl3pPr>
            <a:lvl4pPr marL="0" lvl="3" indent="0" algn="r">
              <a:spcBef>
                <a:spcPts val="0"/>
              </a:spcBef>
              <a:buNone/>
              <a:defRPr sz="1200">
                <a:solidFill>
                  <a:srgbClr val="888888"/>
                </a:solidFill>
              </a:defRPr>
            </a:lvl4pPr>
            <a:lvl5pPr marL="0" lvl="4" indent="0" algn="r">
              <a:spcBef>
                <a:spcPts val="0"/>
              </a:spcBef>
              <a:buNone/>
              <a:defRPr sz="1200">
                <a:solidFill>
                  <a:srgbClr val="888888"/>
                </a:solidFill>
              </a:defRPr>
            </a:lvl5pPr>
            <a:lvl6pPr marL="0" lvl="5" indent="0" algn="r">
              <a:spcBef>
                <a:spcPts val="0"/>
              </a:spcBef>
              <a:buNone/>
              <a:defRPr sz="1200">
                <a:solidFill>
                  <a:srgbClr val="888888"/>
                </a:solidFill>
              </a:defRPr>
            </a:lvl6pPr>
            <a:lvl7pPr marL="0" lvl="6" indent="0" algn="r">
              <a:spcBef>
                <a:spcPts val="0"/>
              </a:spcBef>
              <a:buNone/>
              <a:defRPr sz="1200">
                <a:solidFill>
                  <a:srgbClr val="888888"/>
                </a:solidFill>
              </a:defRPr>
            </a:lvl7pPr>
            <a:lvl8pPr marL="0" lvl="7" indent="0" algn="r">
              <a:spcBef>
                <a:spcPts val="0"/>
              </a:spcBef>
              <a:buNone/>
              <a:defRPr sz="1200">
                <a:solidFill>
                  <a:srgbClr val="888888"/>
                </a:solidFill>
              </a:defRPr>
            </a:lvl8pPr>
            <a:lvl9pPr marL="0" lvl="8" indent="0" algn="r">
              <a:spcBef>
                <a:spcPts val="0"/>
              </a:spcBef>
              <a:buNone/>
              <a:defRPr sz="1200">
                <a:solidFill>
                  <a:srgbClr val="888888"/>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184757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9179"/>
            <a:ext cx="10972800" cy="1290637"/>
          </a:xfrm>
          <a:prstGeom prst="rect">
            <a:avLst/>
          </a:prstGeom>
        </p:spPr>
        <p:txBody>
          <a:bodyPr/>
          <a:lstStyle>
            <a:lvl1pPr>
              <a:defRPr>
                <a:solidFill>
                  <a:srgbClr val="FFFFFF"/>
                </a:solidFill>
              </a:defRPr>
            </a:lvl1pPr>
          </a:lstStyle>
          <a:p>
            <a:r>
              <a:rPr lang="en-US"/>
              <a:t>Click to edit Master title style</a:t>
            </a:r>
          </a:p>
        </p:txBody>
      </p:sp>
      <p:sp>
        <p:nvSpPr>
          <p:cNvPr id="3" name="Content Placeholder 2"/>
          <p:cNvSpPr>
            <a:spLocks noGrp="1"/>
          </p:cNvSpPr>
          <p:nvPr>
            <p:ph sz="half" idx="1"/>
          </p:nvPr>
        </p:nvSpPr>
        <p:spPr>
          <a:xfrm>
            <a:off x="609600" y="1923323"/>
            <a:ext cx="5384800" cy="4202841"/>
          </a:xfrm>
          <a:prstGeom prst="rect">
            <a:avLst/>
          </a:prstGeom>
        </p:spPr>
        <p:txBody>
          <a:bodyPr>
            <a:normAutofit/>
          </a:bodyPr>
          <a:lstStyle>
            <a:lvl1pPr>
              <a:defRPr sz="3200"/>
            </a:lvl1pPr>
            <a:lvl2pPr>
              <a:defRPr sz="2800"/>
            </a:lvl2pPr>
            <a:lvl3pPr>
              <a:defRPr sz="24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a:xfrm>
            <a:off x="11444818" y="6249989"/>
            <a:ext cx="654049" cy="365125"/>
          </a:xfrm>
          <a:prstGeom prst="rect">
            <a:avLst/>
          </a:prstGeom>
        </p:spPr>
        <p:txBody>
          <a:bodyPr/>
          <a:lstStyle>
            <a:lvl1pPr>
              <a:defRPr/>
            </a:lvl1pPr>
          </a:lstStyle>
          <a:p>
            <a:pPr>
              <a:defRPr/>
            </a:pPr>
            <a:fld id="{E82920FF-40B2-4A8A-B79F-C74086EE78C8}" type="slidenum">
              <a:rPr lang="en-US" smtClean="0"/>
              <a:pPr>
                <a:defRPr/>
              </a:pPr>
              <a:t>‹#›</a:t>
            </a:fld>
            <a:endParaRPr lang="en-US"/>
          </a:p>
        </p:txBody>
      </p:sp>
      <p:sp>
        <p:nvSpPr>
          <p:cNvPr id="6" name="Content Placeholder 2"/>
          <p:cNvSpPr>
            <a:spLocks noGrp="1"/>
          </p:cNvSpPr>
          <p:nvPr>
            <p:ph sz="half" idx="11"/>
          </p:nvPr>
        </p:nvSpPr>
        <p:spPr>
          <a:xfrm>
            <a:off x="6399399" y="1923323"/>
            <a:ext cx="5384800" cy="4202841"/>
          </a:xfrm>
          <a:prstGeom prst="rect">
            <a:avLst/>
          </a:prstGeom>
        </p:spPr>
        <p:txBody>
          <a:bodyPr>
            <a:normAutofit/>
          </a:bodyPr>
          <a:lstStyle>
            <a:lvl1pPr>
              <a:defRPr sz="3200"/>
            </a:lvl1pPr>
            <a:lvl2pPr>
              <a:defRPr sz="2800"/>
            </a:lvl2pPr>
            <a:lvl3pPr>
              <a:defRPr sz="24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87999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BF9A2C-825F-4961-A8B9-9611E97E80FE}" type="datetimeFigureOut">
              <a:rPr lang="en-US" smtClean="0"/>
              <a:t>2/27/2025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33F533-1FD0-4296-B0D5-FB35874CC641}" type="slidenum">
              <a:rPr lang="en-US" smtClean="0"/>
              <a:t>‹#›</a:t>
            </a:fld>
            <a:endParaRPr lang="en-US"/>
          </a:p>
        </p:txBody>
      </p:sp>
    </p:spTree>
    <p:extLst>
      <p:ext uri="{BB962C8B-B14F-4D97-AF65-F5344CB8AC3E}">
        <p14:creationId xmlns:p14="http://schemas.microsoft.com/office/powerpoint/2010/main" val="23218620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Section Hea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972549"/>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BF9A2C-825F-4961-A8B9-9611E97E80FE}" type="datetimeFigureOut">
              <a:rPr lang="en-US" smtClean="0"/>
              <a:t>2/27/2025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33F533-1FD0-4296-B0D5-FB35874CC641}" type="slidenum">
              <a:rPr lang="en-US" smtClean="0"/>
              <a:t>‹#›</a:t>
            </a:fld>
            <a:endParaRPr lang="en-US"/>
          </a:p>
        </p:txBody>
      </p:sp>
    </p:spTree>
    <p:extLst>
      <p:ext uri="{BB962C8B-B14F-4D97-AF65-F5344CB8AC3E}">
        <p14:creationId xmlns:p14="http://schemas.microsoft.com/office/powerpoint/2010/main" val="10133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BF9A2C-825F-4961-A8B9-9611E97E80FE}" type="datetimeFigureOut">
              <a:rPr lang="en-US" smtClean="0"/>
              <a:t>2/27/2025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33F533-1FD0-4296-B0D5-FB35874CC641}" type="slidenum">
              <a:rPr lang="en-US" smtClean="0"/>
              <a:t>‹#›</a:t>
            </a:fld>
            <a:endParaRPr lang="en-US"/>
          </a:p>
        </p:txBody>
      </p:sp>
    </p:spTree>
    <p:extLst>
      <p:ext uri="{BB962C8B-B14F-4D97-AF65-F5344CB8AC3E}">
        <p14:creationId xmlns:p14="http://schemas.microsoft.com/office/powerpoint/2010/main" val="4090779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BF9A2C-825F-4961-A8B9-9611E97E80FE}" type="datetimeFigureOut">
              <a:rPr lang="en-US" smtClean="0"/>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33F533-1FD0-4296-B0D5-FB35874CC641}" type="slidenum">
              <a:rPr lang="en-US" smtClean="0"/>
              <a:t>‹#›</a:t>
            </a:fld>
            <a:endParaRPr lang="en-US"/>
          </a:p>
        </p:txBody>
      </p:sp>
    </p:spTree>
    <p:extLst>
      <p:ext uri="{BB962C8B-B14F-4D97-AF65-F5344CB8AC3E}">
        <p14:creationId xmlns:p14="http://schemas.microsoft.com/office/powerpoint/2010/main" val="975041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BF9A2C-825F-4961-A8B9-9611E97E80FE}" type="datetimeFigureOut">
              <a:rPr lang="en-US" smtClean="0"/>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33F533-1FD0-4296-B0D5-FB35874CC641}" type="slidenum">
              <a:rPr lang="en-US" smtClean="0"/>
              <a:t>‹#›</a:t>
            </a:fld>
            <a:endParaRPr lang="en-US"/>
          </a:p>
        </p:txBody>
      </p:sp>
    </p:spTree>
    <p:extLst>
      <p:ext uri="{BB962C8B-B14F-4D97-AF65-F5344CB8AC3E}">
        <p14:creationId xmlns:p14="http://schemas.microsoft.com/office/powerpoint/2010/main" val="4129898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4.png"/><Relationship Id="rId4" Type="http://schemas.openxmlformats.org/officeDocument/2006/relationships/slideLayout" Target="../slideLayouts/slideLayout16.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6" Type="http://schemas.openxmlformats.org/officeDocument/2006/relationships/theme" Target="../theme/theme3.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BF9A2C-825F-4961-A8B9-9611E97E80FE}" type="datetimeFigureOut">
              <a:rPr lang="en-US" smtClean="0"/>
              <a:t>2/27/2025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33F533-1FD0-4296-B0D5-FB35874CC641}" type="slidenum">
              <a:rPr lang="en-US" smtClean="0"/>
              <a:t>‹#›</a:t>
            </a:fld>
            <a:endParaRPr lang="en-US"/>
          </a:p>
        </p:txBody>
      </p:sp>
    </p:spTree>
    <p:extLst>
      <p:ext uri="{BB962C8B-B14F-4D97-AF65-F5344CB8AC3E}">
        <p14:creationId xmlns:p14="http://schemas.microsoft.com/office/powerpoint/2010/main" val="11139901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34DDDACA-9475-5A4E-9FFF-AA76A003124B}"/>
              </a:ext>
            </a:extLst>
          </p:cNvPr>
          <p:cNvSpPr txBox="1">
            <a:spLocks/>
          </p:cNvSpPr>
          <p:nvPr userDrawn="1"/>
        </p:nvSpPr>
        <p:spPr>
          <a:xfrm>
            <a:off x="5538216" y="6220823"/>
            <a:ext cx="116332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CF2C83-6C13-3E41-8A65-585E7DE17CDB}" type="slidenum">
              <a:rPr lang="en-US" sz="1000" smtClean="0">
                <a:solidFill>
                  <a:srgbClr val="003F72"/>
                </a:solidFill>
              </a:rPr>
              <a:pPr/>
              <a:t>‹#›</a:t>
            </a:fld>
            <a:endParaRPr lang="en-US" sz="1000">
              <a:solidFill>
                <a:srgbClr val="003F72"/>
              </a:solidFill>
            </a:endParaRPr>
          </a:p>
        </p:txBody>
      </p:sp>
      <p:pic>
        <p:nvPicPr>
          <p:cNvPr id="12" name="Picture 11" descr="VHA Live Whole Health Graphic">
            <a:extLst>
              <a:ext uri="{FF2B5EF4-FFF2-40B4-BE49-F238E27FC236}">
                <a16:creationId xmlns:a16="http://schemas.microsoft.com/office/drawing/2014/main" id="{E81352BD-42DB-A245-8CBB-479BC7843A67}"/>
              </a:ext>
            </a:extLst>
          </p:cNvPr>
          <p:cNvPicPr>
            <a:picLocks noChangeAspect="1"/>
          </p:cNvPicPr>
          <p:nvPr userDrawn="1"/>
        </p:nvPicPr>
        <p:blipFill>
          <a:blip r:embed="rId9"/>
          <a:stretch>
            <a:fillRect/>
          </a:stretch>
        </p:blipFill>
        <p:spPr>
          <a:xfrm>
            <a:off x="448036" y="6283326"/>
            <a:ext cx="1816243" cy="185848"/>
          </a:xfrm>
          <a:prstGeom prst="rect">
            <a:avLst/>
          </a:prstGeom>
        </p:spPr>
      </p:pic>
      <p:pic>
        <p:nvPicPr>
          <p:cNvPr id="14" name="Picture 13" descr="Logo and seal for the U.S. Department of Veterans Affairs, Veterans Health Administration">
            <a:extLst>
              <a:ext uri="{FF2B5EF4-FFF2-40B4-BE49-F238E27FC236}">
                <a16:creationId xmlns:a16="http://schemas.microsoft.com/office/drawing/2014/main" id="{5B8C755D-7421-184C-B4D1-7078CEA9E478}"/>
              </a:ext>
            </a:extLst>
          </p:cNvPr>
          <p:cNvPicPr>
            <a:picLocks noChangeAspect="1"/>
          </p:cNvPicPr>
          <p:nvPr userDrawn="1"/>
        </p:nvPicPr>
        <p:blipFill>
          <a:blip r:embed="rId10"/>
          <a:stretch>
            <a:fillRect/>
          </a:stretch>
        </p:blipFill>
        <p:spPr>
          <a:xfrm>
            <a:off x="9638937" y="6169091"/>
            <a:ext cx="2061973" cy="402336"/>
          </a:xfrm>
          <a:prstGeom prst="rect">
            <a:avLst/>
          </a:prstGeom>
        </p:spPr>
      </p:pic>
    </p:spTree>
    <p:extLst>
      <p:ext uri="{BB962C8B-B14F-4D97-AF65-F5344CB8AC3E}">
        <p14:creationId xmlns:p14="http://schemas.microsoft.com/office/powerpoint/2010/main" val="38036157"/>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908"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 0"/>
          <p:cNvSpPr txBox="1">
            <a:spLocks noGrp="1"/>
          </p:cNvSpPr>
          <p:nvPr>
            <p:ph type="title"/>
          </p:nvPr>
        </p:nvSpPr>
        <p:spPr>
          <a:xfrm>
            <a:off x="838200" y="365125"/>
            <a:ext cx="10516235" cy="1326515"/>
          </a:xfrm>
          <a:prstGeom prst="rect">
            <a:avLst/>
          </a:prstGeom>
        </p:spPr>
        <p:txBody>
          <a:bodyPr vert="horz" wrap="square" lIns="91440" tIns="45720" rIns="91440" bIns="45720" anchor="ctr">
            <a:normAutofit/>
          </a:bodyPr>
          <a:lstStyle/>
          <a:p>
            <a:pPr marL="0" indent="0">
              <a:buFontTx/>
              <a:buNone/>
            </a:pPr>
            <a:r>
              <a:rPr>
                <a:latin typeface="Segoe UI" charset="0"/>
                <a:ea typeface="Segoe UI" charset="0"/>
                <a:sym typeface="Segoe UI" charset="0"/>
              </a:rPr>
              <a:t>Click to edit Master title style</a:t>
            </a:r>
          </a:p>
        </p:txBody>
      </p:sp>
      <p:sp>
        <p:nvSpPr>
          <p:cNvPr id="3" name="Rect 0"/>
          <p:cNvSpPr txBox="1">
            <a:spLocks noGrp="1"/>
          </p:cNvSpPr>
          <p:nvPr>
            <p:ph type="body"/>
          </p:nvPr>
        </p:nvSpPr>
        <p:spPr>
          <a:xfrm>
            <a:off x="838200" y="1825625"/>
            <a:ext cx="10516235" cy="4352290"/>
          </a:xfrm>
          <a:prstGeom prst="rect">
            <a:avLst/>
          </a:prstGeom>
        </p:spPr>
        <p:txBody>
          <a:bodyPr vert="horz" wrap="square" lIns="91440" tIns="45720" rIns="91440" bIns="45720" anchor="t">
            <a:normAutofit/>
          </a:bodyPr>
          <a:lstStyle/>
          <a:p>
            <a:pPr marL="228600" indent="-228600"/>
            <a:r>
              <a:rPr>
                <a:latin typeface="Segoe UI" charset="0"/>
                <a:ea typeface="Segoe UI" charset="0"/>
                <a:sym typeface="Segoe UI" charset="0"/>
              </a:rPr>
              <a:t>Edit Master text styles</a:t>
            </a:r>
          </a:p>
          <a:p>
            <a:pPr marL="685800" lvl="1" indent="-228600"/>
            <a:r>
              <a:rPr>
                <a:latin typeface="Segoe UI" charset="0"/>
                <a:ea typeface="Segoe UI" charset="0"/>
                <a:sym typeface="Segoe UI" charset="0"/>
              </a:rPr>
              <a:t>Second level</a:t>
            </a:r>
          </a:p>
          <a:p>
            <a:pPr marL="1143000" lvl="2" indent="-228600"/>
            <a:r>
              <a:rPr>
                <a:latin typeface="Segoe UI" charset="0"/>
                <a:ea typeface="Segoe UI" charset="0"/>
                <a:sym typeface="Segoe UI" charset="0"/>
              </a:rPr>
              <a:t>Third level</a:t>
            </a:r>
          </a:p>
          <a:p>
            <a:pPr marL="1600200" lvl="3" indent="-228600"/>
            <a:r>
              <a:rPr>
                <a:latin typeface="Segoe UI" charset="0"/>
                <a:ea typeface="Segoe UI" charset="0"/>
                <a:sym typeface="Segoe UI" charset="0"/>
              </a:rPr>
              <a:t>Fourth level</a:t>
            </a:r>
          </a:p>
          <a:p>
            <a:pPr marL="2057400" lvl="4" indent="-228600"/>
            <a:r>
              <a:rPr>
                <a:latin typeface="Segoe UI" charset="0"/>
                <a:ea typeface="Segoe UI" charset="0"/>
                <a:sym typeface="Segoe UI" charset="0"/>
              </a:rPr>
              <a:t>Fifth level</a:t>
            </a:r>
          </a:p>
        </p:txBody>
      </p:sp>
      <p:sp>
        <p:nvSpPr>
          <p:cNvPr id="4" name="Rect 0"/>
          <p:cNvSpPr txBox="1">
            <a:spLocks noGrp="1"/>
          </p:cNvSpPr>
          <p:nvPr>
            <p:ph type="dt"/>
          </p:nvPr>
        </p:nvSpPr>
        <p:spPr>
          <a:xfrm>
            <a:off x="838200" y="6356350"/>
            <a:ext cx="2743835" cy="365760"/>
          </a:xfrm>
          <a:prstGeom prst="rect">
            <a:avLst/>
          </a:prstGeom>
        </p:spPr>
        <p:txBody>
          <a:bodyPr vert="horz" wrap="square" lIns="91440" tIns="45720" rIns="91440" bIns="45720" anchor="ctr">
            <a:noAutofit/>
          </a:bodyPr>
          <a:lstStyle/>
          <a:p>
            <a:pPr marL="0" indent="0">
              <a:buFontTx/>
              <a:buNone/>
            </a:pPr>
            <a:fld id="{B9320F77-B9A0-41C5-862A-B4B631284C64}" type="datetime1">
              <a:rPr lang="en-US" altLang="ko-KR">
                <a:latin typeface="Segoe UI" charset="0"/>
                <a:ea typeface="Segoe UI" charset="0"/>
                <a:sym typeface="Segoe UI" charset="0"/>
              </a:rPr>
              <a:t>2/27/2025</a:t>
            </a:fld>
            <a:endParaRPr lang="en-US" altLang="ko-KR">
              <a:latin typeface="Segoe UI" charset="0"/>
              <a:ea typeface="Segoe UI" charset="0"/>
              <a:sym typeface="Segoe UI" charset="0"/>
            </a:endParaRPr>
          </a:p>
        </p:txBody>
      </p:sp>
      <p:sp>
        <p:nvSpPr>
          <p:cNvPr id="5" name="Rect 0"/>
          <p:cNvSpPr txBox="1">
            <a:spLocks noGrp="1"/>
          </p:cNvSpPr>
          <p:nvPr>
            <p:ph type="ftr"/>
          </p:nvPr>
        </p:nvSpPr>
        <p:spPr>
          <a:xfrm>
            <a:off x="4038600" y="6356350"/>
            <a:ext cx="4115435" cy="365760"/>
          </a:xfrm>
          <a:prstGeom prst="rect">
            <a:avLst/>
          </a:prstGeom>
        </p:spPr>
        <p:txBody>
          <a:bodyPr vert="horz" wrap="square" lIns="91440" tIns="45720" rIns="91440" bIns="45720" anchor="ctr">
            <a:noAutofit/>
          </a:bodyPr>
          <a:lstStyle/>
          <a:p>
            <a:pPr marL="0" indent="0">
              <a:buFontTx/>
              <a:buNone/>
            </a:pPr>
            <a:endParaRPr/>
          </a:p>
        </p:txBody>
      </p:sp>
      <p:sp>
        <p:nvSpPr>
          <p:cNvPr id="6" name="Rect 0"/>
          <p:cNvSpPr txBox="1">
            <a:spLocks noGrp="1"/>
          </p:cNvSpPr>
          <p:nvPr>
            <p:ph type="sldNum"/>
          </p:nvPr>
        </p:nvSpPr>
        <p:spPr>
          <a:xfrm>
            <a:off x="8610600" y="6356350"/>
            <a:ext cx="2743835" cy="365760"/>
          </a:xfrm>
          <a:prstGeom prst="rect">
            <a:avLst/>
          </a:prstGeom>
        </p:spPr>
        <p:txBody>
          <a:bodyPr vert="horz" wrap="square" lIns="91440" tIns="45720" rIns="91440" bIns="45720" anchor="ctr">
            <a:noAutofit/>
          </a:bodyPr>
          <a:lstStyle/>
          <a:p>
            <a:pPr marL="0" indent="0">
              <a:buFontTx/>
              <a:buNone/>
            </a:pPr>
            <a:fld id="{B9320F77-B9A0-41C5-862A-B4B631284C64}" type="slidenum">
              <a:rPr>
                <a:latin typeface="Segoe UI" charset="0"/>
                <a:ea typeface="Segoe UI" charset="0"/>
                <a:sym typeface="Segoe UI" charset="0"/>
              </a:rPr>
              <a:t>‹#›</a:t>
            </a:fld>
            <a:endParaRPr>
              <a:latin typeface="Segoe UI" charset="0"/>
              <a:ea typeface="Segoe UI" charset="0"/>
              <a:sym typeface="Segoe UI" charset="0"/>
            </a:endParaRPr>
          </a:p>
        </p:txBody>
      </p:sp>
    </p:spTree>
    <p:extLst>
      <p:ext uri="{BB962C8B-B14F-4D97-AF65-F5344CB8AC3E}">
        <p14:creationId xmlns:p14="http://schemas.microsoft.com/office/powerpoint/2010/main" val="630000726"/>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910" r:id="rId15"/>
  </p:sldLayoutIdLst>
  <p:txStyles>
    <p:titleStyle>
      <a:lvl1pPr marL="0" indent="0" algn="ctr" defTabSz="914400" latinLnBrk="1">
        <a:buNone/>
        <a:defRPr lang="ko-KR" sz="4400" baseline="0" smtClean="0">
          <a:solidFill>
            <a:schemeClr val="tx1"/>
          </a:solidFill>
          <a:latin typeface="+mn-lt"/>
          <a:ea typeface="+mn-ea"/>
          <a:cs typeface="+mn-cs"/>
        </a:defRPr>
      </a:lvl1pPr>
    </p:titleStyle>
    <p:bodyStyle>
      <a:lvl1pPr marL="342900" indent="-342900" algn="l" defTabSz="914400" latinLnBrk="1">
        <a:spcBef>
          <a:spcPct val="20000"/>
        </a:spcBef>
        <a:buFont typeface="Arial"/>
        <a:buChar char="0"/>
        <a:defRPr lang="ko-KR" sz="2800" baseline="0" smtClean="0">
          <a:solidFill>
            <a:schemeClr val="tx1"/>
          </a:solidFill>
          <a:latin typeface="+mn-lt"/>
          <a:ea typeface="+mn-ea"/>
          <a:cs typeface="+mn-cs"/>
        </a:defRPr>
      </a:lvl1pPr>
      <a:lvl2pPr marL="742950" lvl="1" indent="-285750" defTabSz="914400" latinLnBrk="1">
        <a:buChar char="-"/>
        <a:defRPr lang="ko-KR" sz="2400" smtClean="0"/>
      </a:lvl2pPr>
      <a:lvl3pPr marL="1143000" lvl="2" indent="-228600" defTabSz="914400" latinLnBrk="1">
        <a:buChar char="0"/>
        <a:defRPr lang="ko-KR" sz="2000" smtClean="0"/>
      </a:lvl3pPr>
      <a:lvl4pPr marL="1600200" lvl="3" indent="-228600" defTabSz="914400" latinLnBrk="1">
        <a:buChar char="-"/>
        <a:defRPr lang="ko-KR" sz="1800" smtClean="0"/>
      </a:lvl4pPr>
      <a:lvl5pPr marL="2057400" lvl="4" indent="-228600" defTabSz="914400" latinLnBrk="1">
        <a:buChar char="-69"/>
        <a:defRPr lang="ko-KR" sz="1800" smtClean="0"/>
      </a:lvl5pPr>
    </p:bodyStyle>
    <p:otherStyle>
      <a:lvl1pPr marL="0" indent="0" algn="l" defTabSz="914400" latinLnBrk="1">
        <a:buNone/>
        <a:defRPr lang="ko-KR" sz="1800" baseline="0" smtClean="0">
          <a:solidFill>
            <a:schemeClr val="tx1"/>
          </a:solidFill>
          <a:latin typeface="+mn-lt"/>
          <a:ea typeface="+mn-ea"/>
          <a:cs typeface="+mn-cs"/>
        </a:defRPr>
      </a:lvl1pPr>
      <a:lvl2pPr marL="457200" lvl="1" indent="0" defTabSz="914400" latinLnBrk="1">
        <a:defRPr lang="ko-KR" smtClean="0"/>
      </a:lvl2pPr>
      <a:lvl3pPr marL="914400" lvl="2" indent="0" defTabSz="914400" latinLnBrk="1">
        <a:defRPr lang="ko-KR" smtClean="0"/>
      </a:lvl3pPr>
      <a:lvl4pPr marL="1371600" lvl="3" indent="0" defTabSz="914400" latinLnBrk="1">
        <a:defRPr lang="ko-KR" smtClean="0"/>
      </a:lvl4pPr>
      <a:lvl5pPr marL="1828800" lvl="4" indent="0" defTabSz="914400" latinLnBrk="1">
        <a:defRPr lang="ko-KR" smtClean="0"/>
      </a:lvl5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452FD6-A5B3-46F1-97F4-E55EEE6660BF}" type="datetimeFigureOut">
              <a:rPr lang="en-US" smtClean="0"/>
              <a:t>2/27/2025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0A9F22-43F1-4A55-AA88-92D8E7D90F55}" type="slidenum">
              <a:rPr lang="en-US" smtClean="0"/>
              <a:t>‹#›</a:t>
            </a:fld>
            <a:endParaRPr lang="en-US"/>
          </a:p>
        </p:txBody>
      </p:sp>
    </p:spTree>
    <p:extLst>
      <p:ext uri="{BB962C8B-B14F-4D97-AF65-F5344CB8AC3E}">
        <p14:creationId xmlns:p14="http://schemas.microsoft.com/office/powerpoint/2010/main" val="1277682040"/>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 id="2147483905" r:id="rId13"/>
    <p:sldLayoutId id="2147483906" r:id="rId14"/>
    <p:sldLayoutId id="2147483907" r:id="rId15"/>
    <p:sldLayoutId id="2147483909" r:id="rId16"/>
    <p:sldLayoutId id="214748391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5.xml"/><Relationship Id="rId5" Type="http://schemas.openxmlformats.org/officeDocument/2006/relationships/hyperlink" Target="https://www.va.gov/WHOLEHEALTH/docs/PHI_Jan2022_Final_508.pdf" TargetMode="Externa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3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39.xml"/><Relationship Id="rId5" Type="http://schemas.openxmlformats.org/officeDocument/2006/relationships/image" Target="../media/image2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35.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37.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5.xml"/><Relationship Id="rId1" Type="http://schemas.openxmlformats.org/officeDocument/2006/relationships/video" Target="https://www.youtube.com/embed/2XXPGE0klmc?feature=oembed" TargetMode="External"/><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35.xml"/><Relationship Id="rId5" Type="http://schemas.openxmlformats.org/officeDocument/2006/relationships/hyperlink" Target="https://www.va.gov/WHOLEHEALTH/docs/PHI_Jan2022_Final_508.pdf" TargetMode="External"/><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6.xml"/><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1.jpeg"/><Relationship Id="rId7" Type="http://schemas.openxmlformats.org/officeDocument/2006/relationships/diagramColors" Target="../diagrams/colors2.xml"/><Relationship Id="rId2" Type="http://schemas.openxmlformats.org/officeDocument/2006/relationships/notesSlide" Target="../notesSlides/notesSlide38.xml"/><Relationship Id="rId1" Type="http://schemas.openxmlformats.org/officeDocument/2006/relationships/slideLayout" Target="../slideLayouts/slideLayout3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hyperlink" Target="https://pubmed.ncbi.nlm.nih.gov/32032336/" TargetMode="External"/><Relationship Id="rId4" Type="http://schemas.openxmlformats.org/officeDocument/2006/relationships/hyperlink" Target="https://pubmed.ncbi.nlm.nih.gov/27689606/"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35.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50.xml"/><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7.xml"/><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3.xml"/><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0.xml"/><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39.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3.xml"/><Relationship Id="rId1" Type="http://schemas.openxmlformats.org/officeDocument/2006/relationships/slideLayout" Target="../slideLayouts/slideLayout39.xml"/></Relationships>
</file>

<file path=ppt/slides/_rels/slide55.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54.xml"/><Relationship Id="rId1" Type="http://schemas.openxmlformats.org/officeDocument/2006/relationships/slideLayout" Target="../slideLayouts/slideLayout35.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5.xml"/><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6.xml"/><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7.xml"/><Relationship Id="rId1" Type="http://schemas.openxmlformats.org/officeDocument/2006/relationships/slideLayout" Target="../slideLayouts/slideLayout3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9.xml"/><Relationship Id="rId1" Type="http://schemas.openxmlformats.org/officeDocument/2006/relationships/slideLayout" Target="../slideLayouts/slideLayout35.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56.jpeg"/></Relationships>
</file>

<file path=ppt/slides/_rels/slide6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0.xml"/><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1.xml"/><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svg"/><Relationship Id="rId3" Type="http://schemas.openxmlformats.org/officeDocument/2006/relationships/image" Target="../media/image72.png"/><Relationship Id="rId7" Type="http://schemas.openxmlformats.org/officeDocument/2006/relationships/image" Target="../media/image76.svg"/><Relationship Id="rId12" Type="http://schemas.openxmlformats.org/officeDocument/2006/relationships/image" Target="../media/image81.png"/><Relationship Id="rId17" Type="http://schemas.openxmlformats.org/officeDocument/2006/relationships/image" Target="../media/image86.svg"/><Relationship Id="rId2" Type="http://schemas.openxmlformats.org/officeDocument/2006/relationships/notesSlide" Target="../notesSlides/notesSlide62.xml"/><Relationship Id="rId16" Type="http://schemas.openxmlformats.org/officeDocument/2006/relationships/image" Target="../media/image85.png"/><Relationship Id="rId1" Type="http://schemas.openxmlformats.org/officeDocument/2006/relationships/slideLayout" Target="../slideLayouts/slideLayout35.xm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74.jpeg"/><Relationship Id="rId15" Type="http://schemas.openxmlformats.org/officeDocument/2006/relationships/image" Target="../media/image84.svg"/><Relationship Id="rId10" Type="http://schemas.openxmlformats.org/officeDocument/2006/relationships/image" Target="../media/image79.png"/><Relationship Id="rId4" Type="http://schemas.openxmlformats.org/officeDocument/2006/relationships/image" Target="../media/image73.svg"/><Relationship Id="rId9" Type="http://schemas.openxmlformats.org/officeDocument/2006/relationships/image" Target="../media/image78.svg"/><Relationship Id="rId14" Type="http://schemas.openxmlformats.org/officeDocument/2006/relationships/image" Target="../media/image83.png"/></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3.xml"/><Relationship Id="rId1" Type="http://schemas.openxmlformats.org/officeDocument/2006/relationships/slideLayout" Target="../slideLayouts/slideLayout3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6.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4.xml"/><Relationship Id="rId1" Type="http://schemas.openxmlformats.org/officeDocument/2006/relationships/slideLayout" Target="../slideLayouts/slideLayout35.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89.png"/><Relationship Id="rId4" Type="http://schemas.openxmlformats.org/officeDocument/2006/relationships/diagramLayout" Target="../diagrams/layout5.xml"/><Relationship Id="rId9" Type="http://schemas.openxmlformats.org/officeDocument/2006/relationships/image" Target="../media/image88.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5.xml"/></Relationships>
</file>

<file path=ppt/slides/_rels/slide6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microsoft.com/office/2007/relationships/hdphoto" Target="../media/hdphoto1.wdp"/></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0.xml"/><Relationship Id="rId1" Type="http://schemas.openxmlformats.org/officeDocument/2006/relationships/slideLayout" Target="../slideLayouts/slideLayout4.xml"/><Relationship Id="rId5" Type="http://schemas.openxmlformats.org/officeDocument/2006/relationships/image" Target="../media/image93.png"/><Relationship Id="rId4" Type="http://schemas.openxmlformats.org/officeDocument/2006/relationships/hyperlink" Target="https://hfh.fas.harvard.edu/work-well-being"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2.xml"/><Relationship Id="rId1" Type="http://schemas.openxmlformats.org/officeDocument/2006/relationships/slideLayout" Target="../slideLayouts/slideLayout18.xml"/><Relationship Id="rId5" Type="http://schemas.openxmlformats.org/officeDocument/2006/relationships/image" Target="../media/image67.jpeg"/><Relationship Id="rId4" Type="http://schemas.openxmlformats.org/officeDocument/2006/relationships/image" Target="../media/image96.jpeg"/></Relationships>
</file>

<file path=ppt/slides/_rels/slide7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855C25E-956F-4B1E-907E-C9B0C775ACFE}"/>
              </a:ext>
            </a:extLst>
          </p:cNvPr>
          <p:cNvSpPr>
            <a:spLocks noGrp="1"/>
          </p:cNvSpPr>
          <p:nvPr>
            <p:ph type="ctrTitle"/>
          </p:nvPr>
        </p:nvSpPr>
        <p:spPr>
          <a:xfrm>
            <a:off x="516397" y="3607086"/>
            <a:ext cx="8538395" cy="1363215"/>
          </a:xfrm>
        </p:spPr>
        <p:txBody>
          <a:bodyPr lIns="91440" tIns="45720" rIns="91440" bIns="45720" anchor="t" anchorCtr="0">
            <a:normAutofit fontScale="90000"/>
          </a:bodyPr>
          <a:lstStyle/>
          <a:p>
            <a:pPr>
              <a:lnSpc>
                <a:spcPct val="90000"/>
              </a:lnSpc>
            </a:pPr>
            <a:r>
              <a:rPr lang="en-US" sz="4400">
                <a:solidFill>
                  <a:schemeClr val="tx1"/>
                </a:solidFill>
                <a:latin typeface="Calibri"/>
                <a:cs typeface="Calibri"/>
              </a:rPr>
              <a:t>Empowering Healthcare Professionals and Teams with Well-Being Tools</a:t>
            </a:r>
            <a:endParaRPr lang="en-US" sz="4400">
              <a:solidFill>
                <a:schemeClr val="tx1"/>
              </a:solidFill>
            </a:endParaRPr>
          </a:p>
        </p:txBody>
      </p:sp>
      <p:sp>
        <p:nvSpPr>
          <p:cNvPr id="26" name="Freeform: Shape 25">
            <a:extLst>
              <a:ext uri="{FF2B5EF4-FFF2-40B4-BE49-F238E27FC236}">
                <a16:creationId xmlns:a16="http://schemas.microsoft.com/office/drawing/2014/main" id="{D5C3FE89-A0B6-4C0E-A1F2-7CA2025B3A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156092" cy="3442494"/>
          </a:xfrm>
          <a:custGeom>
            <a:avLst/>
            <a:gdLst>
              <a:gd name="connsiteX0" fmla="*/ 0 w 3156092"/>
              <a:gd name="connsiteY0" fmla="*/ 0 h 3442494"/>
              <a:gd name="connsiteX1" fmla="*/ 2765641 w 3156092"/>
              <a:gd name="connsiteY1" fmla="*/ 0 h 3442494"/>
              <a:gd name="connsiteX2" fmla="*/ 2781296 w 3156092"/>
              <a:gd name="connsiteY2" fmla="*/ 20935 h 3442494"/>
              <a:gd name="connsiteX3" fmla="*/ 3156092 w 3156092"/>
              <a:gd name="connsiteY3" fmla="*/ 1247934 h 3442494"/>
              <a:gd name="connsiteX4" fmla="*/ 961532 w 3156092"/>
              <a:gd name="connsiteY4" fmla="*/ 3442494 h 3442494"/>
              <a:gd name="connsiteX5" fmla="*/ 107310 w 3156092"/>
              <a:gd name="connsiteY5" fmla="*/ 3270035 h 3442494"/>
              <a:gd name="connsiteX6" fmla="*/ 0 w 3156092"/>
              <a:gd name="connsiteY6" fmla="*/ 3218341 h 344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6092" h="3442494">
                <a:moveTo>
                  <a:pt x="0" y="0"/>
                </a:moveTo>
                <a:lnTo>
                  <a:pt x="2765641" y="0"/>
                </a:lnTo>
                <a:lnTo>
                  <a:pt x="2781296" y="20935"/>
                </a:lnTo>
                <a:cubicBezTo>
                  <a:pt x="3017923" y="371189"/>
                  <a:pt x="3156092" y="793426"/>
                  <a:pt x="3156092" y="1247934"/>
                </a:cubicBezTo>
                <a:cubicBezTo>
                  <a:pt x="3156092" y="2459956"/>
                  <a:pt x="2173554" y="3442494"/>
                  <a:pt x="961532" y="3442494"/>
                </a:cubicBezTo>
                <a:cubicBezTo>
                  <a:pt x="658527" y="3442494"/>
                  <a:pt x="369864" y="3381086"/>
                  <a:pt x="107310" y="3270035"/>
                </a:cubicBezTo>
                <a:lnTo>
                  <a:pt x="0" y="321834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65B474F-0955-4D91-97CF-71A4BA00881A}"/>
              </a:ext>
              <a:ext uri="{C183D7F6-B498-43B3-948B-1728B52AA6E4}">
                <adec:decorative xmlns:adec="http://schemas.microsoft.com/office/drawing/2017/decorative" val="1"/>
              </a:ext>
            </a:extLst>
          </p:cNvPr>
          <p:cNvPicPr>
            <a:picLocks/>
          </p:cNvPicPr>
          <p:nvPr/>
        </p:nvPicPr>
        <p:blipFill rotWithShape="1">
          <a:blip r:embed="rId3">
            <a:extLst>
              <a:ext uri="{28A0092B-C50C-407E-A947-70E740481C1C}">
                <a14:useLocalDpi xmlns:a14="http://schemas.microsoft.com/office/drawing/2010/main" val="0"/>
              </a:ext>
            </a:extLst>
          </a:blip>
          <a:srcRect b="26889"/>
          <a:stretch/>
        </p:blipFill>
        <p:spPr>
          <a:xfrm>
            <a:off x="5" y="-1"/>
            <a:ext cx="3005349" cy="3291750"/>
          </a:xfrm>
          <a:custGeom>
            <a:avLst/>
            <a:gdLst/>
            <a:ahLst/>
            <a:cxnLst/>
            <a:rect l="l" t="t" r="r" b="b"/>
            <a:pathLst>
              <a:path w="3005349" h="3291750">
                <a:moveTo>
                  <a:pt x="0" y="0"/>
                </a:moveTo>
                <a:lnTo>
                  <a:pt x="2577617" y="0"/>
                </a:lnTo>
                <a:lnTo>
                  <a:pt x="2656297" y="105217"/>
                </a:lnTo>
                <a:cubicBezTo>
                  <a:pt x="2876670" y="431412"/>
                  <a:pt x="3005349" y="824646"/>
                  <a:pt x="3005349" y="1247934"/>
                </a:cubicBezTo>
                <a:cubicBezTo>
                  <a:pt x="3005349" y="2376702"/>
                  <a:pt x="2090301" y="3291750"/>
                  <a:pt x="961533" y="3291750"/>
                </a:cubicBezTo>
                <a:cubicBezTo>
                  <a:pt x="679341" y="3291750"/>
                  <a:pt x="410507" y="3234560"/>
                  <a:pt x="165988" y="3131137"/>
                </a:cubicBezTo>
                <a:lnTo>
                  <a:pt x="0" y="3051176"/>
                </a:lnTo>
                <a:close/>
              </a:path>
            </a:pathLst>
          </a:custGeom>
        </p:spPr>
      </p:pic>
      <p:sp>
        <p:nvSpPr>
          <p:cNvPr id="28" name="Oval 27">
            <a:extLst>
              <a:ext uri="{FF2B5EF4-FFF2-40B4-BE49-F238E27FC236}">
                <a16:creationId xmlns:a16="http://schemas.microsoft.com/office/drawing/2014/main" id="{8A6D7C84-6176-4F2A-985C-7F1B8C39D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141" y="459337"/>
            <a:ext cx="3163824" cy="3163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58C78D9A-562D-48DB-BC26-F2C07D4A8E2E}"/>
              </a:ext>
              <a:ext uri="{C183D7F6-B498-43B3-948B-1728B52AA6E4}">
                <adec:decorative xmlns:adec="http://schemas.microsoft.com/office/drawing/2017/decorative" val="1"/>
              </a:ext>
            </a:extLst>
          </p:cNvPr>
          <p:cNvPicPr>
            <a:picLocks noChangeAspect="1"/>
          </p:cNvPicPr>
          <p:nvPr/>
        </p:nvPicPr>
        <p:blipFill rotWithShape="1">
          <a:blip r:embed="rId4"/>
          <a:srcRect r="5" b="3255"/>
          <a:stretch/>
        </p:blipFill>
        <p:spPr>
          <a:xfrm>
            <a:off x="3832733" y="623929"/>
            <a:ext cx="2834640" cy="2834640"/>
          </a:xfrm>
          <a:custGeom>
            <a:avLst/>
            <a:gdLst/>
            <a:ahLst/>
            <a:cxnLst/>
            <a:rect l="l" t="t" r="r" b="b"/>
            <a:pathLst>
              <a:path w="2990088" h="2990088">
                <a:moveTo>
                  <a:pt x="1495044" y="0"/>
                </a:moveTo>
                <a:cubicBezTo>
                  <a:pt x="2320734" y="0"/>
                  <a:pt x="2990088" y="669354"/>
                  <a:pt x="2990088" y="1495044"/>
                </a:cubicBezTo>
                <a:cubicBezTo>
                  <a:pt x="2990088" y="2320734"/>
                  <a:pt x="2320734" y="2990088"/>
                  <a:pt x="1495044" y="2990088"/>
                </a:cubicBezTo>
                <a:cubicBezTo>
                  <a:pt x="669354" y="2990088"/>
                  <a:pt x="0" y="2320734"/>
                  <a:pt x="0" y="1495044"/>
                </a:cubicBezTo>
                <a:cubicBezTo>
                  <a:pt x="0" y="669354"/>
                  <a:pt x="669354" y="0"/>
                  <a:pt x="1495044" y="0"/>
                </a:cubicBezTo>
                <a:close/>
              </a:path>
            </a:pathLst>
          </a:custGeom>
        </p:spPr>
      </p:pic>
      <p:sp>
        <p:nvSpPr>
          <p:cNvPr id="32" name="Freeform: Shape 31">
            <a:extLst>
              <a:ext uri="{FF2B5EF4-FFF2-40B4-BE49-F238E27FC236}">
                <a16:creationId xmlns:a16="http://schemas.microsoft.com/office/drawing/2014/main" id="{E1E27C89-94CF-4F2D-8750-9361FD1D90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7371" y="1"/>
            <a:ext cx="3986784" cy="2427765"/>
          </a:xfrm>
          <a:custGeom>
            <a:avLst/>
            <a:gdLst>
              <a:gd name="connsiteX0" fmla="*/ 48890 w 3986784"/>
              <a:gd name="connsiteY0" fmla="*/ 0 h 2427765"/>
              <a:gd name="connsiteX1" fmla="*/ 3937894 w 3986784"/>
              <a:gd name="connsiteY1" fmla="*/ 0 h 2427765"/>
              <a:gd name="connsiteX2" fmla="*/ 3946285 w 3986784"/>
              <a:gd name="connsiteY2" fmla="*/ 32635 h 2427765"/>
              <a:gd name="connsiteX3" fmla="*/ 3986784 w 3986784"/>
              <a:gd name="connsiteY3" fmla="*/ 434373 h 2427765"/>
              <a:gd name="connsiteX4" fmla="*/ 1993392 w 3986784"/>
              <a:gd name="connsiteY4" fmla="*/ 2427765 h 2427765"/>
              <a:gd name="connsiteX5" fmla="*/ 0 w 3986784"/>
              <a:gd name="connsiteY5" fmla="*/ 434373 h 2427765"/>
              <a:gd name="connsiteX6" fmla="*/ 40499 w 3986784"/>
              <a:gd name="connsiteY6" fmla="*/ 32635 h 24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6784" h="2427765">
                <a:moveTo>
                  <a:pt x="48890" y="0"/>
                </a:moveTo>
                <a:lnTo>
                  <a:pt x="3937894" y="0"/>
                </a:lnTo>
                <a:lnTo>
                  <a:pt x="3946285" y="32635"/>
                </a:lnTo>
                <a:cubicBezTo>
                  <a:pt x="3972839" y="162400"/>
                  <a:pt x="3986784" y="296758"/>
                  <a:pt x="3986784" y="434373"/>
                </a:cubicBezTo>
                <a:cubicBezTo>
                  <a:pt x="3986784" y="1535293"/>
                  <a:pt x="3094312" y="2427765"/>
                  <a:pt x="1993392" y="2427765"/>
                </a:cubicBezTo>
                <a:cubicBezTo>
                  <a:pt x="892472" y="2427765"/>
                  <a:pt x="0" y="1535293"/>
                  <a:pt x="0" y="434373"/>
                </a:cubicBezTo>
                <a:cubicBezTo>
                  <a:pt x="0" y="296758"/>
                  <a:pt x="13945" y="162400"/>
                  <a:pt x="40499" y="32635"/>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C8E319B0-C403-46B6-8DDF-C46B5EB13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56150" y="2364552"/>
            <a:ext cx="3835850" cy="4493449"/>
          </a:xfrm>
          <a:custGeom>
            <a:avLst/>
            <a:gdLst>
              <a:gd name="connsiteX0" fmla="*/ 2839212 w 3835850"/>
              <a:gd name="connsiteY0" fmla="*/ 0 h 4493449"/>
              <a:gd name="connsiteX1" fmla="*/ 3683507 w 3835850"/>
              <a:gd name="connsiteY1" fmla="*/ 127646 h 4493449"/>
              <a:gd name="connsiteX2" fmla="*/ 3835850 w 3835850"/>
              <a:gd name="connsiteY2" fmla="*/ 183404 h 4493449"/>
              <a:gd name="connsiteX3" fmla="*/ 3835850 w 3835850"/>
              <a:gd name="connsiteY3" fmla="*/ 4493449 h 4493449"/>
              <a:gd name="connsiteX4" fmla="*/ 534850 w 3835850"/>
              <a:gd name="connsiteY4" fmla="*/ 4493449 h 4493449"/>
              <a:gd name="connsiteX5" fmla="*/ 484893 w 3835850"/>
              <a:gd name="connsiteY5" fmla="*/ 4426642 h 4493449"/>
              <a:gd name="connsiteX6" fmla="*/ 0 w 3835850"/>
              <a:gd name="connsiteY6" fmla="*/ 2839212 h 4493449"/>
              <a:gd name="connsiteX7" fmla="*/ 2839212 w 3835850"/>
              <a:gd name="connsiteY7" fmla="*/ 0 h 4493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5850" h="4493449">
                <a:moveTo>
                  <a:pt x="2839212" y="0"/>
                </a:moveTo>
                <a:cubicBezTo>
                  <a:pt x="3133222" y="0"/>
                  <a:pt x="3416794" y="44689"/>
                  <a:pt x="3683507" y="127646"/>
                </a:cubicBezTo>
                <a:lnTo>
                  <a:pt x="3835850" y="183404"/>
                </a:lnTo>
                <a:lnTo>
                  <a:pt x="3835850" y="4493449"/>
                </a:lnTo>
                <a:lnTo>
                  <a:pt x="534850" y="4493449"/>
                </a:lnTo>
                <a:lnTo>
                  <a:pt x="484893" y="4426642"/>
                </a:lnTo>
                <a:cubicBezTo>
                  <a:pt x="178757" y="3973501"/>
                  <a:pt x="0" y="3427232"/>
                  <a:pt x="0" y="2839212"/>
                </a:cubicBezTo>
                <a:cubicBezTo>
                  <a:pt x="0" y="1271159"/>
                  <a:pt x="1271159" y="0"/>
                  <a:pt x="283921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C73732C-0427-40EE-964C-341E8CBB84C8}"/>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12833" r="19725"/>
          <a:stretch/>
        </p:blipFill>
        <p:spPr>
          <a:xfrm>
            <a:off x="8520674" y="2529078"/>
            <a:ext cx="3671324" cy="4328922"/>
          </a:xfrm>
          <a:custGeom>
            <a:avLst/>
            <a:gdLst/>
            <a:ahLst/>
            <a:cxnLst/>
            <a:rect l="l" t="t" r="r" b="b"/>
            <a:pathLst>
              <a:path w="3671324" h="4328922">
                <a:moveTo>
                  <a:pt x="2674686" y="0"/>
                </a:moveTo>
                <a:cubicBezTo>
                  <a:pt x="2951659" y="0"/>
                  <a:pt x="3218799" y="42100"/>
                  <a:pt x="3470056" y="120249"/>
                </a:cubicBezTo>
                <a:lnTo>
                  <a:pt x="3671324" y="193914"/>
                </a:lnTo>
                <a:lnTo>
                  <a:pt x="3671324" y="4328922"/>
                </a:lnTo>
                <a:lnTo>
                  <a:pt x="575538" y="4328922"/>
                </a:lnTo>
                <a:lnTo>
                  <a:pt x="456795" y="4170129"/>
                </a:lnTo>
                <a:cubicBezTo>
                  <a:pt x="168398" y="3743246"/>
                  <a:pt x="0" y="3228632"/>
                  <a:pt x="0" y="2674686"/>
                </a:cubicBezTo>
                <a:cubicBezTo>
                  <a:pt x="0" y="1197498"/>
                  <a:pt x="1197498" y="0"/>
                  <a:pt x="2674686" y="0"/>
                </a:cubicBezTo>
                <a:close/>
              </a:path>
            </a:pathLst>
          </a:custGeom>
        </p:spPr>
      </p:pic>
      <p:sp>
        <p:nvSpPr>
          <p:cNvPr id="12" name="Title 2">
            <a:extLst>
              <a:ext uri="{FF2B5EF4-FFF2-40B4-BE49-F238E27FC236}">
                <a16:creationId xmlns:a16="http://schemas.microsoft.com/office/drawing/2014/main" id="{02911A5E-BE11-4DFB-8419-40C8F9A2C4BB}"/>
              </a:ext>
            </a:extLst>
          </p:cNvPr>
          <p:cNvSpPr txBox="1">
            <a:spLocks/>
          </p:cNvSpPr>
          <p:nvPr/>
        </p:nvSpPr>
        <p:spPr>
          <a:xfrm>
            <a:off x="624192" y="5236167"/>
            <a:ext cx="8103497" cy="620852"/>
          </a:xfrm>
          <a:prstGeom prst="rect">
            <a:avLst/>
          </a:prstGeom>
        </p:spPr>
        <p:txBody>
          <a:bodyPr lIns="91440" tIns="45720" rIns="91440" bIns="45720" anchor="t" anchorCtr="0">
            <a:normAutofit/>
          </a:bodyPr>
          <a:lstStyle>
            <a:lvl1pPr algn="l" defTabSz="914400" rtl="0" eaLnBrk="1" latinLnBrk="0" hangingPunct="1">
              <a:lnSpc>
                <a:spcPct val="100000"/>
              </a:lnSpc>
              <a:spcBef>
                <a:spcPct val="0"/>
              </a:spcBef>
              <a:buNone/>
              <a:defRPr sz="2800" b="1" i="0" kern="1200" baseline="0">
                <a:solidFill>
                  <a:schemeClr val="bg1"/>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Calibri"/>
                <a:ea typeface="+mj-ea"/>
                <a:cs typeface="Calibri"/>
              </a:rPr>
              <a:t>Michael Spertus, M.D., ABOIM, DipABLM</a:t>
            </a:r>
            <a:endParaRPr kumimoji="0" lang="en-US" sz="2800" b="0" i="0" u="none" strike="noStrike" kern="1200" cap="none" spc="0" normalizeH="0" baseline="0" noProof="0">
              <a:ln>
                <a:noFill/>
              </a:ln>
              <a:solidFill>
                <a:srgbClr val="FFFFFF"/>
              </a:solidFill>
              <a:effectLst/>
              <a:uLnTx/>
              <a:uFillTx/>
              <a:latin typeface="Calibri" panose="020F0502020204030204" pitchFamily="34" charset="0"/>
              <a:ea typeface="+mj-ea"/>
              <a:cs typeface="Calibri" panose="020F0502020204030204" pitchFamily="34" charset="0"/>
            </a:endParaRPr>
          </a:p>
        </p:txBody>
      </p:sp>
      <p:sp>
        <p:nvSpPr>
          <p:cNvPr id="13" name="Title 2">
            <a:extLst>
              <a:ext uri="{FF2B5EF4-FFF2-40B4-BE49-F238E27FC236}">
                <a16:creationId xmlns:a16="http://schemas.microsoft.com/office/drawing/2014/main" id="{22EE702E-E60E-4BD2-9878-42A0B202E5CB}"/>
              </a:ext>
            </a:extLst>
          </p:cNvPr>
          <p:cNvSpPr txBox="1">
            <a:spLocks/>
          </p:cNvSpPr>
          <p:nvPr/>
        </p:nvSpPr>
        <p:spPr>
          <a:xfrm>
            <a:off x="624192" y="4860593"/>
            <a:ext cx="8103497" cy="620852"/>
          </a:xfrm>
          <a:prstGeom prst="rect">
            <a:avLst/>
          </a:prstGeom>
        </p:spPr>
        <p:txBody>
          <a:bodyPr lIns="91440" tIns="45720" rIns="91440" bIns="45720" anchor="t" anchorCtr="0">
            <a:normAutofit/>
          </a:bodyPr>
          <a:lstStyle>
            <a:lvl1pPr algn="l" defTabSz="914400" rtl="0" eaLnBrk="1" latinLnBrk="0" hangingPunct="1">
              <a:lnSpc>
                <a:spcPct val="100000"/>
              </a:lnSpc>
              <a:spcBef>
                <a:spcPct val="0"/>
              </a:spcBef>
              <a:buNone/>
              <a:defRPr sz="2800" b="1" i="0" kern="1200" baseline="0">
                <a:solidFill>
                  <a:schemeClr val="bg1"/>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Calibri"/>
                <a:ea typeface="+mj-ea"/>
                <a:cs typeface="Calibri"/>
              </a:rPr>
              <a:t>Prachi Garodia M.D., ABIHM, DipABLM, NBC-HWC</a:t>
            </a:r>
            <a:endParaRPr kumimoji="0" lang="en-US" sz="2800" b="0" i="0" u="none" strike="noStrike" kern="1200" cap="none" spc="0" normalizeH="0" baseline="0" noProof="0">
              <a:ln>
                <a:noFill/>
              </a:ln>
              <a:solidFill>
                <a:srgbClr val="FFFFFF"/>
              </a:solidFill>
              <a:effectLst/>
              <a:uLnTx/>
              <a:uFillTx/>
              <a:latin typeface="Calibri" panose="020F0502020204030204" pitchFamily="34" charset="0"/>
              <a:ea typeface="+mj-ea"/>
              <a:cs typeface="Calibri" panose="020F0502020204030204" pitchFamily="34" charset="0"/>
            </a:endParaRPr>
          </a:p>
        </p:txBody>
      </p:sp>
      <p:pic>
        <p:nvPicPr>
          <p:cNvPr id="16" name="Picture 15" descr="Group Dynamics and Leadership - Making Cents International">
            <a:extLst>
              <a:ext uri="{FF2B5EF4-FFF2-40B4-BE49-F238E27FC236}">
                <a16:creationId xmlns:a16="http://schemas.microsoft.com/office/drawing/2014/main" id="{86598B2E-A92E-8AE7-C503-B1E16DC89353}"/>
              </a:ext>
            </a:extLst>
          </p:cNvPr>
          <p:cNvPicPr>
            <a:picLocks noChangeAspect="1"/>
          </p:cNvPicPr>
          <p:nvPr/>
        </p:nvPicPr>
        <p:blipFill>
          <a:blip r:embed="rId6"/>
          <a:srcRect r="3" b="3"/>
          <a:stretch/>
        </p:blipFill>
        <p:spPr>
          <a:xfrm>
            <a:off x="7288557" y="9248"/>
            <a:ext cx="3424212" cy="2676590"/>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50144021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1852" y="801804"/>
            <a:ext cx="10515600" cy="910905"/>
          </a:xfrm>
        </p:spPr>
        <p:txBody>
          <a:bodyPr>
            <a:normAutofit fontScale="90000"/>
          </a:bodyPr>
          <a:lstStyle/>
          <a:p>
            <a:pPr algn="ctr"/>
            <a:r>
              <a:rPr lang="en-US" sz="4900" b="1">
                <a:solidFill>
                  <a:srgbClr val="7030A0"/>
                </a:solidFill>
              </a:rPr>
              <a:t>Flourishing Scale </a:t>
            </a:r>
            <a:br>
              <a:rPr lang="en-US" sz="4900">
                <a:solidFill>
                  <a:srgbClr val="7030A0"/>
                </a:solidFill>
              </a:rPr>
            </a:br>
            <a:r>
              <a:rPr lang="en-US" b="1"/>
              <a:t> </a:t>
            </a:r>
            <a:br>
              <a:rPr lang="en-US"/>
            </a:br>
            <a:endParaRPr lang="en-US"/>
          </a:p>
        </p:txBody>
      </p:sp>
      <p:sp>
        <p:nvSpPr>
          <p:cNvPr id="3" name="Content Placeholder 2"/>
          <p:cNvSpPr>
            <a:spLocks noGrp="1"/>
          </p:cNvSpPr>
          <p:nvPr>
            <p:ph idx="1"/>
          </p:nvPr>
        </p:nvSpPr>
        <p:spPr>
          <a:xfrm>
            <a:off x="574548" y="1464585"/>
            <a:ext cx="11167509" cy="4594511"/>
          </a:xfrm>
        </p:spPr>
        <p:txBody>
          <a:bodyPr>
            <a:normAutofit fontScale="25000" lnSpcReduction="20000"/>
          </a:bodyPr>
          <a:lstStyle/>
          <a:p>
            <a:pPr marL="0" indent="0">
              <a:buNone/>
            </a:pPr>
            <a:r>
              <a:rPr lang="en-US" sz="9600"/>
              <a:t>Using the 1-7 scale (1 strongly disagree to 7 strongly agree), indicate your agreement with each item. </a:t>
            </a:r>
          </a:p>
          <a:p>
            <a:pPr marL="0" indent="0">
              <a:buNone/>
            </a:pPr>
            <a:r>
              <a:rPr lang="en-US" sz="9600"/>
              <a:t>____ I lead a purposeful and meaningful life. </a:t>
            </a:r>
          </a:p>
          <a:p>
            <a:pPr marL="0" indent="0">
              <a:buNone/>
            </a:pPr>
            <a:r>
              <a:rPr lang="en-US" sz="9600"/>
              <a:t>____ My social relationships are supportive and rewarding. </a:t>
            </a:r>
          </a:p>
          <a:p>
            <a:pPr marL="0" indent="0">
              <a:buNone/>
            </a:pPr>
            <a:r>
              <a:rPr lang="en-US" sz="9600"/>
              <a:t>____ I am engaged and interested in my daily activities. </a:t>
            </a:r>
          </a:p>
          <a:p>
            <a:pPr marL="0" indent="0">
              <a:buNone/>
            </a:pPr>
            <a:r>
              <a:rPr lang="en-US" sz="9600"/>
              <a:t>____ I actively contribute to the happiness and well-being of others. </a:t>
            </a:r>
          </a:p>
          <a:p>
            <a:pPr marL="0" indent="0">
              <a:buNone/>
            </a:pPr>
            <a:r>
              <a:rPr lang="en-US" sz="9600"/>
              <a:t>____ I am competent and capable in the activities that are important to me. </a:t>
            </a:r>
          </a:p>
          <a:p>
            <a:pPr marL="0" indent="0">
              <a:buNone/>
            </a:pPr>
            <a:r>
              <a:rPr lang="en-US" sz="9600"/>
              <a:t>____ I am a good person and live a good life. </a:t>
            </a:r>
          </a:p>
          <a:p>
            <a:pPr marL="0" indent="0">
              <a:buNone/>
            </a:pPr>
            <a:r>
              <a:rPr lang="en-US" sz="9600"/>
              <a:t>____ I am optimistic about my future. </a:t>
            </a:r>
          </a:p>
          <a:p>
            <a:pPr marL="0" indent="0">
              <a:buNone/>
            </a:pPr>
            <a:r>
              <a:rPr lang="en-US" sz="9600"/>
              <a:t>____ People respect me.</a:t>
            </a:r>
          </a:p>
          <a:p>
            <a:pPr marL="0" indent="0">
              <a:buNone/>
            </a:pPr>
            <a:endParaRPr lang="en-US" sz="8000"/>
          </a:p>
          <a:p>
            <a:pPr marL="0" indent="0">
              <a:buNone/>
            </a:pPr>
            <a:endParaRPr lang="en-US" sz="8000"/>
          </a:p>
          <a:p>
            <a:pPr marL="0" indent="0">
              <a:buNone/>
            </a:pPr>
            <a:r>
              <a:rPr lang="en-US" sz="4800" err="1"/>
              <a:t>Schotanus</a:t>
            </a:r>
            <a:r>
              <a:rPr lang="en-US" sz="4800"/>
              <a:t>-Dijkstra M, </a:t>
            </a:r>
            <a:r>
              <a:rPr lang="en-US" sz="4800" err="1"/>
              <a:t>Klooster</a:t>
            </a:r>
            <a:r>
              <a:rPr lang="en-US" sz="4800"/>
              <a:t> PM ten, </a:t>
            </a:r>
            <a:r>
              <a:rPr lang="en-US" sz="4800" err="1"/>
              <a:t>Drossaert</a:t>
            </a:r>
            <a:r>
              <a:rPr lang="en-US" sz="4800"/>
              <a:t> CHC, et al. Validation of the Flourishing Scale in a sample of people with suboptimal levels of mental well-being. </a:t>
            </a:r>
            <a:r>
              <a:rPr lang="en-US" sz="4800" i="1"/>
              <a:t>BMC Psychol</a:t>
            </a:r>
            <a:r>
              <a:rPr lang="en-US" sz="4800"/>
              <a:t>. 2016;4:12.</a:t>
            </a:r>
          </a:p>
          <a:p>
            <a:pPr marL="0" indent="0">
              <a:buNone/>
            </a:pPr>
            <a:r>
              <a:rPr lang="en-US" sz="4800"/>
              <a:t>Diener E, </a:t>
            </a:r>
            <a:r>
              <a:rPr lang="en-US" sz="4800" err="1"/>
              <a:t>Wetz</a:t>
            </a:r>
            <a:r>
              <a:rPr lang="en-US" sz="4800"/>
              <a:t> D,  </a:t>
            </a:r>
            <a:r>
              <a:rPr lang="en-US" sz="4800" err="1"/>
              <a:t>Trov</a:t>
            </a:r>
            <a:r>
              <a:rPr lang="en-US" sz="4800"/>
              <a:t> W, et al. New measures of well-being: Flourishing and positive and negative feelings. </a:t>
            </a:r>
            <a:r>
              <a:rPr lang="en-US" sz="4800" i="1"/>
              <a:t>Soc Indic Res</a:t>
            </a:r>
            <a:r>
              <a:rPr lang="en-US" sz="4800"/>
              <a:t>. 2009;99:247-266.</a:t>
            </a:r>
          </a:p>
          <a:p>
            <a:endParaRPr lang="en-US"/>
          </a:p>
        </p:txBody>
      </p:sp>
      <p:sp>
        <p:nvSpPr>
          <p:cNvPr id="4" name="TextBox 3"/>
          <p:cNvSpPr txBox="1"/>
          <p:nvPr/>
        </p:nvSpPr>
        <p:spPr>
          <a:xfrm>
            <a:off x="8312457" y="4127937"/>
            <a:ext cx="330499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prstClr val="black"/>
                </a:solidFill>
                <a:effectLst/>
                <a:uLnTx/>
                <a:uFillTx/>
                <a:latin typeface="Calibri" panose="020F0502020204030204"/>
                <a:ea typeface="+mn-ea"/>
                <a:cs typeface="+mn-cs"/>
              </a:rPr>
              <a:t>SCORING: The greater the score, the higher your psychological resources and strengths.</a:t>
            </a:r>
          </a:p>
        </p:txBody>
      </p:sp>
      <p:pic>
        <p:nvPicPr>
          <p:cNvPr id="7" name="Picture 6" descr="Likert Scale For Satisfaction">
            <a:extLst>
              <a:ext uri="{FF2B5EF4-FFF2-40B4-BE49-F238E27FC236}">
                <a16:creationId xmlns:a16="http://schemas.microsoft.com/office/drawing/2014/main" id="{3A4C839E-996F-1214-79DC-77FE7FC16A37}"/>
              </a:ext>
            </a:extLst>
          </p:cNvPr>
          <p:cNvPicPr>
            <a:picLocks noChangeAspect="1"/>
          </p:cNvPicPr>
          <p:nvPr/>
        </p:nvPicPr>
        <p:blipFill>
          <a:blip r:embed="rId3"/>
          <a:stretch>
            <a:fillRect/>
          </a:stretch>
        </p:blipFill>
        <p:spPr>
          <a:xfrm flipH="1">
            <a:off x="8549639" y="4971920"/>
            <a:ext cx="2655207" cy="842989"/>
          </a:xfrm>
          <a:prstGeom prst="rect">
            <a:avLst/>
          </a:prstGeom>
        </p:spPr>
      </p:pic>
    </p:spTree>
    <p:extLst>
      <p:ext uri="{BB962C8B-B14F-4D97-AF65-F5344CB8AC3E}">
        <p14:creationId xmlns:p14="http://schemas.microsoft.com/office/powerpoint/2010/main" val="3757550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C4420156-5067-4877-9C38-6071CC1D13C5}"/>
              </a:ext>
            </a:extLst>
          </p:cNvPr>
          <p:cNvSpPr>
            <a:spLocks noGrp="1"/>
          </p:cNvSpPr>
          <p:nvPr>
            <p:ph type="title"/>
          </p:nvPr>
        </p:nvSpPr>
        <p:spPr>
          <a:xfrm>
            <a:off x="1917670" y="147136"/>
            <a:ext cx="8356658" cy="572541"/>
          </a:xfrm>
        </p:spPr>
        <p:txBody>
          <a:bodyPr lIns="91440" tIns="45720" rIns="91440" bIns="45720" anchor="t" anchorCtr="0">
            <a:normAutofit fontScale="90000"/>
          </a:bodyPr>
          <a:lstStyle/>
          <a:p>
            <a:pPr algn="ctr"/>
            <a:r>
              <a:rPr lang="en-US" sz="4000" kern="1200">
                <a:solidFill>
                  <a:srgbClr val="7030A0"/>
                </a:solidFill>
                <a:effectLst/>
                <a:latin typeface="Calibri"/>
                <a:ea typeface="Calibri"/>
                <a:cs typeface="Calibri"/>
              </a:rPr>
              <a:t>A </a:t>
            </a:r>
            <a:r>
              <a:rPr lang="en-US" sz="4000">
                <a:solidFill>
                  <a:srgbClr val="7030A0"/>
                </a:solidFill>
                <a:latin typeface="Calibri"/>
                <a:ea typeface="Calibri"/>
                <a:cs typeface="Calibri"/>
              </a:rPr>
              <a:t>W</a:t>
            </a:r>
            <a:r>
              <a:rPr lang="en-US" sz="4000" kern="1200">
                <a:solidFill>
                  <a:srgbClr val="7030A0"/>
                </a:solidFill>
                <a:effectLst/>
                <a:latin typeface="Calibri"/>
                <a:ea typeface="Calibri"/>
                <a:cs typeface="Calibri"/>
              </a:rPr>
              <a:t>ay to Know </a:t>
            </a:r>
            <a:r>
              <a:rPr lang="en-US" sz="4000" b="1">
                <a:solidFill>
                  <a:srgbClr val="7030A0"/>
                </a:solidFill>
                <a:latin typeface="Calibri"/>
                <a:ea typeface="Calibri"/>
                <a:cs typeface="Calibri"/>
              </a:rPr>
              <a:t>Ourselves</a:t>
            </a:r>
            <a:endParaRPr lang="en-US" b="1">
              <a:solidFill>
                <a:srgbClr val="7030A0"/>
              </a:solidFill>
              <a:effectLst/>
            </a:endParaRPr>
          </a:p>
        </p:txBody>
      </p:sp>
      <p:sp>
        <p:nvSpPr>
          <p:cNvPr id="5" name="TextBox 4">
            <a:extLst>
              <a:ext uri="{FF2B5EF4-FFF2-40B4-BE49-F238E27FC236}">
                <a16:creationId xmlns:a16="http://schemas.microsoft.com/office/drawing/2014/main" id="{84F0631C-785B-4EB7-8501-3BD4FBAA4AAC}"/>
              </a:ext>
            </a:extLst>
          </p:cNvPr>
          <p:cNvSpPr txBox="1"/>
          <p:nvPr/>
        </p:nvSpPr>
        <p:spPr>
          <a:xfrm>
            <a:off x="3726908" y="731911"/>
            <a:ext cx="4522789"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7030A0"/>
                </a:solidFill>
                <a:effectLst/>
                <a:uLnTx/>
                <a:uFillTx/>
                <a:latin typeface="Calibri" panose="020F0502020204030204"/>
                <a:ea typeface="+mn-ea"/>
                <a:cs typeface="+mn-cs"/>
              </a:rPr>
              <a:t>Personal Health Inventory</a:t>
            </a:r>
          </a:p>
        </p:txBody>
      </p:sp>
      <p:pic>
        <p:nvPicPr>
          <p:cNvPr id="6" name="Picture 5" descr="Brief Personal Health Inventory (PHI) Front: PERSONAL HEALTH INVENTORY - The Personal Health Inventory or Brief PHI. The images on the page are of the Logo and seal for the U.S. Department of Veterans Affairs, Veterans Health Administration, the Circle of Health, and the Live Whole Health logo.  Use this circle (Circle of Health - Components of Proactive Health and Well-Being Model: The “Circle of Health” Large light blue circle that says “community”. Inside that circle is a dark blue circle that says “Prevention &amp; Treatment” on the left and “Conventional &amp; Complementary Approaches” on the right. Inside of that is a bright green circle. Overlaid on the bright green circle are smaller white circles. Clockwise from the top they say; “Moving the Body; Energy &amp; Flexibility,” “Surroundings; Physical &amp;Emotional,” “Personal Development; Personal Life &amp; Work Life,” “Food &amp; Drink; Nourishing &amp; Fueling,” “Recharge; Sleep &amp; Refresh,” “Family, Friends &amp; Co-workers; Relationships,” “Spirit &amp; Soul; Growing &amp; Connecting,” and “Power of the Mind; Relaxing &amp; Healing.” At the center of this graphic is a small blue circle that says “Me.” Above the circle it says “Mindful” and below the circle it says “Awareness.”) to help you think about your whole health. • “Me” at the center of the circle: This represents what is important to you in your life, and may include your mission, aspirations, or purpose. Your care focuses on you as a unique person. • Mindful awareness is about noticing what is happening when it happens. • Your everyday actions make up the green circle. Your options and choices may be affected by many factors. • The next ring is professional care (tests, medications, treatments, surgeries, and counseling). This section includes complementary approaches like acupuncture and yoga. • The outer ring includes the people, places, and resources in your community. Your community has a powerful influence on your personal experience of health and well-being. Rate where you feel you are on the scales below from 1–5, with 1 being not so good, and 5 being great. Physical Well-Being 1-5. Mental/Emotional Well-Being 1-5. Life: How is it to live your day-to-day life? 1-5. What matters most to you in your life right now? Write a few words to capture your thoughts:">
            <a:extLst>
              <a:ext uri="{FF2B5EF4-FFF2-40B4-BE49-F238E27FC236}">
                <a16:creationId xmlns:a16="http://schemas.microsoft.com/office/drawing/2014/main" id="{9B3CE643-AE55-387B-C7A1-04D865B244F9}"/>
              </a:ext>
            </a:extLst>
          </p:cNvPr>
          <p:cNvPicPr>
            <a:picLocks noChangeAspect="1"/>
          </p:cNvPicPr>
          <p:nvPr/>
        </p:nvPicPr>
        <p:blipFill rotWithShape="1">
          <a:blip r:embed="rId3"/>
          <a:srcRect b="1402"/>
          <a:stretch/>
        </p:blipFill>
        <p:spPr>
          <a:xfrm>
            <a:off x="1603333" y="1508024"/>
            <a:ext cx="3665298" cy="4687767"/>
          </a:xfrm>
          <a:prstGeom prst="rect">
            <a:avLst/>
          </a:prstGeom>
          <a:ln w="3175">
            <a:solidFill>
              <a:schemeClr val="tx1"/>
            </a:solidFill>
          </a:ln>
        </p:spPr>
      </p:pic>
      <p:pic>
        <p:nvPicPr>
          <p:cNvPr id="7" name="Picture 6" descr="Brief Personal Health Inventory (PHI) Reverse: Where You Are and Where You Would Like to Be For each area below, consider “Where you are” and “Where you want to be.” Write in a number between 1 (low) and 5 (high) that best represents where you are and where you want to be. You do not need to be a “5” in any of the areas now, nor even wish to be a “5” in the future. Building Blocks of Health and Well-being Where I am Now (1-5) Where I Want to Be (1-5) Moving the Body: Our physical, mental, and emotional health are impacted by the amount and kind of movement we do. Recharge: Our bodies and minds need rest in order to optimize our health. Recharging also involves activities that replenish your mental and physical energy. Food and Drink: What we eat, and drink can have a huge effect on how we experience life, both physically and mentally. Personal Development: Our health is impacted by how we spend our time. We feel best when we can do things that really matter to us or bring us joy. Family, Friends, and Co-Workers: Our relationships, including those with pets, have as significant an effect on our physical and emotional health as any other factor associated with well-being. Spirit and Soul: Connecting with something greater than ourselves may provide a sense of meaning and purpose, peace, or comfort. Spiritual connection can take many forms. Surroundings: Surroundings include where we live, work, learn, play, and worship— both indoors and out. Safe, stable, and comfortable surroundings have a positive effect on our health. Power of the Mind: Our thoughts are powerful and can affect our physical, mental, and emotional health. Changing our mindset can aid in healing and coping. Professional Care: Partnering with your health care team to address your health concerns, understand care options, and define actions you may take to promote your health and goals. Reflections Now that you have thought about what matters to you in all of these areas, what would your life look like if you had the health you want? What kind of activities would you be doing? Or how might you feel different? What area might you focus on? What might get in the way? How might you start? After completing the Personal Health Inventory, talk to a friend, a family member, your health coach, a peer, or someone on your health care team about areas you would like to explore further. Or visit www.va.gov/wholehealth.">
            <a:extLst>
              <a:ext uri="{FF2B5EF4-FFF2-40B4-BE49-F238E27FC236}">
                <a16:creationId xmlns:a16="http://schemas.microsoft.com/office/drawing/2014/main" id="{99AB4E65-51AA-F151-3763-45340D48D633}"/>
              </a:ext>
            </a:extLst>
          </p:cNvPr>
          <p:cNvPicPr>
            <a:picLocks noChangeAspect="1"/>
          </p:cNvPicPr>
          <p:nvPr/>
        </p:nvPicPr>
        <p:blipFill rotWithShape="1">
          <a:blip r:embed="rId4"/>
          <a:srcRect b="1402"/>
          <a:stretch/>
        </p:blipFill>
        <p:spPr>
          <a:xfrm>
            <a:off x="6878439" y="1508024"/>
            <a:ext cx="3665298" cy="4687767"/>
          </a:xfrm>
          <a:prstGeom prst="rect">
            <a:avLst/>
          </a:prstGeom>
          <a:ln w="3175">
            <a:solidFill>
              <a:schemeClr val="tx1"/>
            </a:solidFill>
          </a:ln>
        </p:spPr>
      </p:pic>
      <p:sp>
        <p:nvSpPr>
          <p:cNvPr id="8" name="TextBox 7">
            <a:extLst>
              <a:ext uri="{FF2B5EF4-FFF2-40B4-BE49-F238E27FC236}">
                <a16:creationId xmlns:a16="http://schemas.microsoft.com/office/drawing/2014/main" id="{A4EF3F12-D1E2-11A2-7731-6B24D79BED98}"/>
              </a:ext>
            </a:extLst>
          </p:cNvPr>
          <p:cNvSpPr txBox="1"/>
          <p:nvPr/>
        </p:nvSpPr>
        <p:spPr>
          <a:xfrm>
            <a:off x="4495624" y="6341532"/>
            <a:ext cx="3544029" cy="369332"/>
          </a:xfrm>
          <a:prstGeom prst="rect">
            <a:avLst/>
          </a:prstGeom>
          <a:noFill/>
        </p:spPr>
        <p:txBody>
          <a:bodyPr wrap="square">
            <a:spAutoFit/>
          </a:bodyPr>
          <a:lstStyle/>
          <a:p>
            <a:r>
              <a:rPr lang="en-US">
                <a:hlinkClick r:id="rId5"/>
              </a:rPr>
              <a:t>Personal Health Inventory (va.gov)</a:t>
            </a:r>
            <a:r>
              <a:rPr lang="en-US"/>
              <a:t> </a:t>
            </a:r>
          </a:p>
        </p:txBody>
      </p:sp>
    </p:spTree>
    <p:extLst>
      <p:ext uri="{BB962C8B-B14F-4D97-AF65-F5344CB8AC3E}">
        <p14:creationId xmlns:p14="http://schemas.microsoft.com/office/powerpoint/2010/main" val="1337660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89B7A93-5C0D-C9D4-D30E-B077344651EE}"/>
              </a:ext>
            </a:extLst>
          </p:cNvPr>
          <p:cNvPicPr>
            <a:picLocks noChangeAspect="1"/>
          </p:cNvPicPr>
          <p:nvPr/>
        </p:nvPicPr>
        <p:blipFill>
          <a:blip r:embed="rId3"/>
          <a:srcRect r="-2" b="18151"/>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2050" name="Picture 2" descr="Importance of Organizational Culture in Healthcare Settings – The ...">
            <a:extLst>
              <a:ext uri="{FF2B5EF4-FFF2-40B4-BE49-F238E27FC236}">
                <a16:creationId xmlns:a16="http://schemas.microsoft.com/office/drawing/2014/main" id="{1C24B270-58D9-8A44-7032-F421C293DC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2209" r="-2" b="16960"/>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2057" name="Freeform: Shape 2056">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59" name="Freeform: Shape 2058">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448056" y="859536"/>
            <a:ext cx="4832802" cy="1243584"/>
          </a:xfrm>
        </p:spPr>
        <p:txBody>
          <a:bodyPr>
            <a:normAutofit/>
          </a:bodyPr>
          <a:lstStyle/>
          <a:p>
            <a:r>
              <a:rPr lang="en-US" sz="2600" b="1">
                <a:solidFill>
                  <a:srgbClr val="7030A0"/>
                </a:solidFill>
              </a:rPr>
              <a:t>Need for Individual and Organizational Approaches to Health Professional Well-Being</a:t>
            </a:r>
          </a:p>
        </p:txBody>
      </p:sp>
      <p:sp>
        <p:nvSpPr>
          <p:cNvPr id="2061" name="Rectangle 2060">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063" name="Rectangle 2062">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5" name="Rectangle 2064">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448056" y="2512611"/>
            <a:ext cx="4832803" cy="3664351"/>
          </a:xfrm>
        </p:spPr>
        <p:txBody>
          <a:bodyPr>
            <a:normAutofit/>
          </a:bodyPr>
          <a:lstStyle/>
          <a:p>
            <a:pPr marL="0" indent="0">
              <a:buNone/>
            </a:pPr>
            <a:r>
              <a:rPr lang="en-US" sz="1700"/>
              <a:t>Although studies demonstrate greater impact from positive health care organizational changes than individual self-care change, both are needed to ensure total well-being.</a:t>
            </a:r>
          </a:p>
          <a:p>
            <a:pPr marL="0" indent="0">
              <a:buNone/>
            </a:pPr>
            <a:endParaRPr lang="en-US" sz="1700"/>
          </a:p>
          <a:p>
            <a:pPr marL="0" indent="0">
              <a:buNone/>
            </a:pPr>
            <a:r>
              <a:rPr lang="en-US" sz="1700"/>
              <a:t>West CP, Dyrbye LN, Shanafelt TD. Physician burnout: contributors, consequences and solutions. </a:t>
            </a:r>
            <a:r>
              <a:rPr lang="fr-FR" sz="1700" i="1"/>
              <a:t>Journal of Internal Medicine </a:t>
            </a:r>
            <a:r>
              <a:rPr lang="fr-FR" sz="1700"/>
              <a:t>2018;283(6): 516-529</a:t>
            </a:r>
          </a:p>
          <a:p>
            <a:pPr marL="0" indent="0">
              <a:buNone/>
            </a:pPr>
            <a:r>
              <a:rPr lang="en-US" sz="1700"/>
              <a:t>Patel RS, Sekhri S, Bhimanadham NN, Imran S, Hossain S. A Review on Strategies to Manage Physician Burnout. </a:t>
            </a:r>
            <a:r>
              <a:rPr lang="en-US" sz="1700" i="1"/>
              <a:t>Cureus</a:t>
            </a:r>
            <a:r>
              <a:rPr lang="en-US" sz="1700"/>
              <a:t>. 2019;11(6):e4805. Published 2019 Jun 3. doi:10.7759/cureus.4805</a:t>
            </a:r>
          </a:p>
        </p:txBody>
      </p:sp>
    </p:spTree>
    <p:extLst>
      <p:ext uri="{BB962C8B-B14F-4D97-AF65-F5344CB8AC3E}">
        <p14:creationId xmlns:p14="http://schemas.microsoft.com/office/powerpoint/2010/main" val="486924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905256" y="1088136"/>
            <a:ext cx="2834640" cy="21945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Environmental and Work System Factors</a:t>
            </a:r>
          </a:p>
        </p:txBody>
      </p:sp>
      <p:sp>
        <p:nvSpPr>
          <p:cNvPr id="3" name="Right Arrow 2"/>
          <p:cNvSpPr/>
          <p:nvPr/>
        </p:nvSpPr>
        <p:spPr>
          <a:xfrm>
            <a:off x="3867912" y="19431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ounded Rectangle 3"/>
          <p:cNvSpPr/>
          <p:nvPr/>
        </p:nvSpPr>
        <p:spPr>
          <a:xfrm>
            <a:off x="5038344" y="1499616"/>
            <a:ext cx="1682496" cy="144475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Individual Mediating Factors</a:t>
            </a:r>
          </a:p>
        </p:txBody>
      </p:sp>
      <p:sp>
        <p:nvSpPr>
          <p:cNvPr id="5" name="Right Arrow 4"/>
          <p:cNvSpPr/>
          <p:nvPr/>
        </p:nvSpPr>
        <p:spPr>
          <a:xfrm>
            <a:off x="6912864" y="197967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8083296" y="1499616"/>
            <a:ext cx="1335024" cy="130302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Clinician Burnout</a:t>
            </a:r>
          </a:p>
        </p:txBody>
      </p:sp>
      <p:sp>
        <p:nvSpPr>
          <p:cNvPr id="7" name="Rectangle 6"/>
          <p:cNvSpPr/>
          <p:nvPr/>
        </p:nvSpPr>
        <p:spPr>
          <a:xfrm>
            <a:off x="10149840" y="1499616"/>
            <a:ext cx="1302104" cy="122529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Clinician Well-being</a:t>
            </a:r>
          </a:p>
        </p:txBody>
      </p:sp>
      <p:sp>
        <p:nvSpPr>
          <p:cNvPr id="8" name="TextBox 7"/>
          <p:cNvSpPr txBox="1"/>
          <p:nvPr/>
        </p:nvSpPr>
        <p:spPr>
          <a:xfrm>
            <a:off x="9610344" y="2151126"/>
            <a:ext cx="4395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or </a:t>
            </a:r>
          </a:p>
        </p:txBody>
      </p:sp>
      <p:sp>
        <p:nvSpPr>
          <p:cNvPr id="9" name="Down Arrow 8"/>
          <p:cNvSpPr/>
          <p:nvPr/>
        </p:nvSpPr>
        <p:spPr>
          <a:xfrm>
            <a:off x="9592968" y="3022092"/>
            <a:ext cx="484632" cy="6720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8248800" y="3813048"/>
            <a:ext cx="3172968" cy="1508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Consequences for clinicians, patients, health care organizations and society</a:t>
            </a:r>
          </a:p>
        </p:txBody>
      </p:sp>
      <p:sp>
        <p:nvSpPr>
          <p:cNvPr id="18" name="Left-Up Arrow 17"/>
          <p:cNvSpPr/>
          <p:nvPr/>
        </p:nvSpPr>
        <p:spPr>
          <a:xfrm flipH="1">
            <a:off x="2221992" y="3520323"/>
            <a:ext cx="5669280" cy="1344168"/>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p:cNvSpPr/>
          <p:nvPr/>
        </p:nvSpPr>
        <p:spPr>
          <a:xfrm>
            <a:off x="624840" y="5382690"/>
            <a:ext cx="6096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Light" panose="020F0302020204030204"/>
                <a:ea typeface="+mn-ea"/>
                <a:cs typeface="+mn-cs"/>
              </a:rPr>
              <a:t>National Academy of Medicine. Consensus Study Report Highlights. Taking action against clinician burnout: A systems approach to professional well-being. Oct. 2019.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20" name="TextBox 19"/>
          <p:cNvSpPr txBox="1"/>
          <p:nvPr/>
        </p:nvSpPr>
        <p:spPr>
          <a:xfrm>
            <a:off x="3230931" y="271020"/>
            <a:ext cx="591751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rPr>
              <a:t>System-Wide Approach</a:t>
            </a:r>
          </a:p>
        </p:txBody>
      </p:sp>
      <p:sp>
        <p:nvSpPr>
          <p:cNvPr id="11" name="Up Arrow 10"/>
          <p:cNvSpPr/>
          <p:nvPr/>
        </p:nvSpPr>
        <p:spPr>
          <a:xfrm>
            <a:off x="5073777" y="3006251"/>
            <a:ext cx="1675638" cy="1043875"/>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5441592" y="3224250"/>
            <a:ext cx="133502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Well-Being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Program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Tools</a:t>
            </a:r>
          </a:p>
        </p:txBody>
      </p:sp>
    </p:spTree>
    <p:extLst>
      <p:ext uri="{BB962C8B-B14F-4D97-AF65-F5344CB8AC3E}">
        <p14:creationId xmlns:p14="http://schemas.microsoft.com/office/powerpoint/2010/main" val="4128410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8B5D9-E863-9CDB-D3B3-1E0EDC088C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CD0248-240D-CC2F-66B5-54D54B6EE84D}"/>
              </a:ext>
            </a:extLst>
          </p:cNvPr>
          <p:cNvSpPr>
            <a:spLocks noGrp="1"/>
          </p:cNvSpPr>
          <p:nvPr>
            <p:ph type="title"/>
          </p:nvPr>
        </p:nvSpPr>
        <p:spPr/>
        <p:txBody>
          <a:bodyPr>
            <a:normAutofit/>
          </a:bodyPr>
          <a:lstStyle/>
          <a:p>
            <a:pPr algn="ctr">
              <a:lnSpc>
                <a:spcPts val="4500"/>
              </a:lnSpc>
            </a:pPr>
            <a:r>
              <a:rPr lang="en-US" b="1">
                <a:solidFill>
                  <a:srgbClr val="7030A0"/>
                </a:solidFill>
              </a:rPr>
              <a:t>Solutions to Avoid Burnout </a:t>
            </a:r>
            <a:br>
              <a:rPr lang="en-US" b="1">
                <a:solidFill>
                  <a:srgbClr val="7030A0"/>
                </a:solidFill>
              </a:rPr>
            </a:br>
            <a:r>
              <a:rPr lang="en-US" b="1">
                <a:solidFill>
                  <a:srgbClr val="7030A0"/>
                </a:solidFill>
              </a:rPr>
              <a:t>and Promote Well-Being</a:t>
            </a:r>
          </a:p>
        </p:txBody>
      </p:sp>
      <p:sp>
        <p:nvSpPr>
          <p:cNvPr id="3" name="Content Placeholder 2">
            <a:extLst>
              <a:ext uri="{FF2B5EF4-FFF2-40B4-BE49-F238E27FC236}">
                <a16:creationId xmlns:a16="http://schemas.microsoft.com/office/drawing/2014/main" id="{323EE0F2-91F6-43E8-649D-B967789AAE4E}"/>
              </a:ext>
            </a:extLst>
          </p:cNvPr>
          <p:cNvSpPr>
            <a:spLocks noGrp="1"/>
          </p:cNvSpPr>
          <p:nvPr>
            <p:ph idx="1"/>
          </p:nvPr>
        </p:nvSpPr>
        <p:spPr/>
        <p:txBody>
          <a:bodyPr>
            <a:normAutofit lnSpcReduction="10000"/>
          </a:bodyPr>
          <a:lstStyle/>
          <a:p>
            <a:r>
              <a:rPr lang="en-US" sz="2400"/>
              <a:t>Health care systems need to make organizational changes to address administrative tasks and other burdens and provide resources (physical, psychological, spiritual)</a:t>
            </a:r>
          </a:p>
          <a:p>
            <a:r>
              <a:rPr lang="en-US" sz="2400"/>
              <a:t>We anticipate better results when combining individual self-care approaches with the system changes.</a:t>
            </a:r>
          </a:p>
          <a:p>
            <a:pPr lvl="1"/>
            <a:r>
              <a:rPr lang="en-US"/>
              <a:t>Individual approaches include intensive lifestyle change, combined with positive psychology approaches. </a:t>
            </a:r>
          </a:p>
          <a:p>
            <a:pPr lvl="2"/>
            <a:r>
              <a:rPr lang="en-US" sz="2400"/>
              <a:t>For example, in one study:</a:t>
            </a:r>
          </a:p>
          <a:p>
            <a:pPr lvl="3"/>
            <a:r>
              <a:rPr lang="en-US" sz="2200"/>
              <a:t>Positive praise reduced emotional exhaustion</a:t>
            </a:r>
          </a:p>
          <a:p>
            <a:pPr lvl="3"/>
            <a:r>
              <a:rPr lang="en-US" sz="2200"/>
              <a:t>Art therapy reduced overall stress and increased positive feelings </a:t>
            </a:r>
          </a:p>
          <a:p>
            <a:pPr lvl="1"/>
            <a:endParaRPr lang="en-US" sz="2000"/>
          </a:p>
          <a:p>
            <a:pPr marL="0" indent="0">
              <a:buNone/>
            </a:pPr>
            <a:r>
              <a:rPr lang="en-US" sz="1200"/>
              <a:t>Patel UK, Zhang MH, Patel K, et al. Recommended strategies for physician burnout, a well-recognized escalating global crisis among neurologists. </a:t>
            </a:r>
            <a:r>
              <a:rPr lang="en-US" sz="1200" i="1"/>
              <a:t>Journal of Clinical Neurology </a:t>
            </a:r>
            <a:r>
              <a:rPr lang="en-US" sz="1200"/>
              <a:t>2020;16(2):191-201.</a:t>
            </a:r>
          </a:p>
          <a:p>
            <a:pPr lvl="1"/>
            <a:endParaRPr lang="en-US" sz="1200"/>
          </a:p>
          <a:p>
            <a:pPr lvl="1"/>
            <a:endParaRPr lang="en-US" sz="1200"/>
          </a:p>
          <a:p>
            <a:pPr lvl="1"/>
            <a:endParaRPr lang="en-US" sz="2000"/>
          </a:p>
        </p:txBody>
      </p:sp>
    </p:spTree>
    <p:extLst>
      <p:ext uri="{BB962C8B-B14F-4D97-AF65-F5344CB8AC3E}">
        <p14:creationId xmlns:p14="http://schemas.microsoft.com/office/powerpoint/2010/main" val="35539133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2493" y="238539"/>
            <a:ext cx="11018520" cy="1434415"/>
          </a:xfrm>
        </p:spPr>
        <p:txBody>
          <a:bodyPr anchor="b">
            <a:normAutofit/>
          </a:bodyPr>
          <a:lstStyle/>
          <a:p>
            <a:r>
              <a:rPr lang="en-US" sz="5400" b="1">
                <a:solidFill>
                  <a:srgbClr val="7030A0"/>
                </a:solidFill>
              </a:rPr>
              <a:t>Coping vs. Resilience vs. Flourishing</a:t>
            </a:r>
          </a:p>
        </p:txBody>
      </p:sp>
      <p:sp>
        <p:nvSpPr>
          <p:cNvPr id="19"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72493" y="2071316"/>
            <a:ext cx="6713552" cy="4119172"/>
          </a:xfrm>
        </p:spPr>
        <p:txBody>
          <a:bodyPr anchor="t">
            <a:normAutofit/>
          </a:bodyPr>
          <a:lstStyle/>
          <a:p>
            <a:r>
              <a:rPr lang="en-US" sz="2400"/>
              <a:t>Resilience goes beyond traditional coping</a:t>
            </a:r>
          </a:p>
          <a:p>
            <a:r>
              <a:rPr lang="en-US" sz="2400"/>
              <a:t>Flourishing goes beyond resilience</a:t>
            </a:r>
          </a:p>
          <a:p>
            <a:r>
              <a:rPr lang="en-US" sz="2400"/>
              <a:t>Stress management skills can help with coping and resilience, but not necessarily thriving and flourishing</a:t>
            </a:r>
          </a:p>
          <a:p>
            <a:r>
              <a:rPr lang="en-US" sz="2400"/>
              <a:t>Intensive healthy lifestyle, including positive activities, can support thriving and flourishing.</a:t>
            </a:r>
          </a:p>
        </p:txBody>
      </p:sp>
      <p:pic>
        <p:nvPicPr>
          <p:cNvPr id="5" name="Picture 4">
            <a:extLst>
              <a:ext uri="{FF2B5EF4-FFF2-40B4-BE49-F238E27FC236}">
                <a16:creationId xmlns:a16="http://schemas.microsoft.com/office/drawing/2014/main" id="{B884BB2F-E280-87EC-C90D-FB62A24ECDFC}"/>
              </a:ext>
            </a:extLst>
          </p:cNvPr>
          <p:cNvPicPr>
            <a:picLocks noChangeAspect="1"/>
          </p:cNvPicPr>
          <p:nvPr/>
        </p:nvPicPr>
        <p:blipFill>
          <a:blip r:embed="rId3"/>
          <a:srcRect l="14257" r="21764" b="-3"/>
          <a:stretch/>
        </p:blipFill>
        <p:spPr>
          <a:xfrm>
            <a:off x="7675658" y="2093976"/>
            <a:ext cx="3941064" cy="4096512"/>
          </a:xfrm>
          <a:prstGeom prst="rect">
            <a:avLst/>
          </a:prstGeom>
        </p:spPr>
      </p:pic>
    </p:spTree>
    <p:extLst>
      <p:ext uri="{BB962C8B-B14F-4D97-AF65-F5344CB8AC3E}">
        <p14:creationId xmlns:p14="http://schemas.microsoft.com/office/powerpoint/2010/main" val="1391704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3528363702"/>
              </p:ext>
            </p:extLst>
          </p:nvPr>
        </p:nvGraphicFramePr>
        <p:xfrm>
          <a:off x="5608187" y="1727371"/>
          <a:ext cx="6331264" cy="48256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0" name="Google Shape;80;p12"/>
          <p:cNvSpPr txBox="1">
            <a:spLocks noGrp="1"/>
          </p:cNvSpPr>
          <p:nvPr>
            <p:ph type="title"/>
          </p:nvPr>
        </p:nvSpPr>
        <p:spPr>
          <a:xfrm>
            <a:off x="838200" y="265972"/>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400"/>
              <a:buFont typeface="Arial"/>
              <a:buNone/>
            </a:pPr>
            <a:r>
              <a:rPr lang="en-US" b="1">
                <a:solidFill>
                  <a:srgbClr val="7030A0"/>
                </a:solidFill>
              </a:rPr>
              <a:t>What is Positive Psychology? </a:t>
            </a:r>
            <a:endParaRPr b="1">
              <a:solidFill>
                <a:srgbClr val="7030A0"/>
              </a:solidFill>
            </a:endParaRPr>
          </a:p>
        </p:txBody>
      </p:sp>
      <p:sp>
        <p:nvSpPr>
          <p:cNvPr id="4" name="Rounded Rectangle 3"/>
          <p:cNvSpPr/>
          <p:nvPr/>
        </p:nvSpPr>
        <p:spPr>
          <a:xfrm>
            <a:off x="454885" y="1727371"/>
            <a:ext cx="5186230" cy="351273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838200" y="2232913"/>
            <a:ext cx="4711555"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“The scientific study of positive human functioning and flourishing on multiple levels that include the biological, personal, relational, institutional, cultural, and global dimensions of life.”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white"/>
                </a:solidFill>
                <a:effectLst/>
                <a:uLnTx/>
                <a:uFillTx/>
                <a:latin typeface="Calibri" panose="020F0502020204030204"/>
                <a:ea typeface="+mn-ea"/>
                <a:cs typeface="+mn-cs"/>
              </a:rPr>
              <a:t>—Seligman M, Csikszentmihalyi M, 2000</a:t>
            </a:r>
          </a:p>
        </p:txBody>
      </p:sp>
      <p:sp>
        <p:nvSpPr>
          <p:cNvPr id="5" name="Rectangle 4"/>
          <p:cNvSpPr/>
          <p:nvPr/>
        </p:nvSpPr>
        <p:spPr>
          <a:xfrm>
            <a:off x="3048000" y="2721114"/>
            <a:ext cx="6096000" cy="276999"/>
          </a:xfrm>
          <a:prstGeom prst="rect">
            <a:avLst/>
          </a:prstGeom>
        </p:spPr>
        <p:txBody>
          <a:bodyPr>
            <a:spAutoFit/>
          </a:bodyPr>
          <a:lstStyle/>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TextBox 8"/>
          <p:cNvSpPr txBox="1"/>
          <p:nvPr/>
        </p:nvSpPr>
        <p:spPr>
          <a:xfrm>
            <a:off x="384048" y="6233852"/>
            <a:ext cx="792620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Seligman, Martin EP,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Csikszentmihalyi</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M. Positive Psychology: An Introduction. </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American Psychologist</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(2000). 55(1):5-14.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Seligman M. </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Flourish: A Visionary New Understanding of Happiness and Well-being</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New York, Free Press; 2011. </a:t>
            </a: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598986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7030A0"/>
                </a:solidFill>
              </a:rPr>
              <a:t>PERMA Model of Positive Psychology</a:t>
            </a:r>
            <a:br>
              <a:rPr lang="en-US" b="1">
                <a:solidFill>
                  <a:srgbClr val="7030A0"/>
                </a:solidFill>
              </a:rPr>
            </a:br>
            <a:r>
              <a:rPr lang="en-US" sz="1800" b="1">
                <a:solidFill>
                  <a:srgbClr val="7030A0"/>
                </a:solidFill>
              </a:rPr>
              <a:t>by Martin Seligman</a:t>
            </a:r>
          </a:p>
        </p:txBody>
      </p:sp>
      <p:sp>
        <p:nvSpPr>
          <p:cNvPr id="3" name="Content Placeholder 2"/>
          <p:cNvSpPr>
            <a:spLocks noGrp="1"/>
          </p:cNvSpPr>
          <p:nvPr>
            <p:ph idx="1"/>
          </p:nvPr>
        </p:nvSpPr>
        <p:spPr/>
        <p:txBody>
          <a:bodyPr/>
          <a:lstStyle/>
          <a:p>
            <a:pPr lvl="1"/>
            <a:r>
              <a:rPr lang="en-US" sz="3600">
                <a:solidFill>
                  <a:srgbClr val="7030A0"/>
                </a:solidFill>
              </a:rPr>
              <a:t>P</a:t>
            </a:r>
            <a:r>
              <a:rPr lang="en-US"/>
              <a:t>ositive emotion</a:t>
            </a:r>
          </a:p>
          <a:p>
            <a:pPr lvl="1"/>
            <a:r>
              <a:rPr lang="en-US" sz="3200">
                <a:solidFill>
                  <a:srgbClr val="7030A0"/>
                </a:solidFill>
              </a:rPr>
              <a:t>E</a:t>
            </a:r>
            <a:r>
              <a:rPr lang="en-US"/>
              <a:t>ngagement</a:t>
            </a:r>
          </a:p>
          <a:p>
            <a:pPr lvl="1"/>
            <a:r>
              <a:rPr lang="en-US" sz="3200">
                <a:solidFill>
                  <a:srgbClr val="7030A0"/>
                </a:solidFill>
              </a:rPr>
              <a:t>R</a:t>
            </a:r>
            <a:r>
              <a:rPr lang="en-US"/>
              <a:t>elationships</a:t>
            </a:r>
          </a:p>
          <a:p>
            <a:pPr lvl="1"/>
            <a:r>
              <a:rPr lang="en-US" sz="3200">
                <a:solidFill>
                  <a:srgbClr val="7030A0"/>
                </a:solidFill>
              </a:rPr>
              <a:t>M</a:t>
            </a:r>
            <a:r>
              <a:rPr lang="en-US"/>
              <a:t>eaning</a:t>
            </a:r>
          </a:p>
          <a:p>
            <a:pPr lvl="1"/>
            <a:r>
              <a:rPr lang="en-US" sz="3200">
                <a:solidFill>
                  <a:srgbClr val="7030A0"/>
                </a:solidFill>
              </a:rPr>
              <a:t>A</a:t>
            </a:r>
            <a:r>
              <a:rPr lang="en-US"/>
              <a:t>chievement </a:t>
            </a:r>
          </a:p>
          <a:p>
            <a:endParaRPr lang="en-US"/>
          </a:p>
        </p:txBody>
      </p:sp>
      <p:sp>
        <p:nvSpPr>
          <p:cNvPr id="4" name="Rectangle 3"/>
          <p:cNvSpPr/>
          <p:nvPr/>
        </p:nvSpPr>
        <p:spPr>
          <a:xfrm>
            <a:off x="1420368" y="4979015"/>
            <a:ext cx="6096000" cy="46166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sym typeface="Calibri"/>
              </a:rPr>
              <a:t>Seligman M. PERMA and the building blocks of well-being. </a:t>
            </a:r>
            <a:r>
              <a:rPr kumimoji="0" lang="en-US" sz="1200" b="0" i="1" u="none" strike="noStrike" kern="1200" cap="none" spc="0" normalizeH="0" baseline="0" noProof="0">
                <a:ln>
                  <a:noFill/>
                </a:ln>
                <a:solidFill>
                  <a:prstClr val="black"/>
                </a:solidFill>
                <a:effectLst/>
                <a:uLnTx/>
                <a:uFillTx/>
                <a:latin typeface="Calibri" panose="020F0502020204030204"/>
                <a:ea typeface="Calibri"/>
                <a:cs typeface="Calibri"/>
                <a:sym typeface="Calibri"/>
              </a:rPr>
              <a:t>Journal of Positive Psychology </a:t>
            </a:r>
            <a:r>
              <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sym typeface="Calibri"/>
              </a:rPr>
              <a:t>2018 doi.org/10.1080/17439760.2018.1437466</a:t>
            </a:r>
          </a:p>
        </p:txBody>
      </p:sp>
    </p:spTree>
    <p:extLst>
      <p:ext uri="{BB962C8B-B14F-4D97-AF65-F5344CB8AC3E}">
        <p14:creationId xmlns:p14="http://schemas.microsoft.com/office/powerpoint/2010/main" val="1671655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3567" y="194788"/>
            <a:ext cx="10871199" cy="1596177"/>
          </a:xfrm>
        </p:spPr>
        <p:txBody>
          <a:bodyPr>
            <a:noAutofit/>
          </a:bodyPr>
          <a:lstStyle/>
          <a:p>
            <a:pPr algn="ctr"/>
            <a:r>
              <a:rPr lang="en-US" b="1">
                <a:solidFill>
                  <a:srgbClr val="7030A0"/>
                </a:solidFill>
              </a:rPr>
              <a:t>Reinforcing Link between </a:t>
            </a:r>
            <a:br>
              <a:rPr lang="en-US" b="1">
                <a:solidFill>
                  <a:srgbClr val="7030A0"/>
                </a:solidFill>
              </a:rPr>
            </a:br>
            <a:r>
              <a:rPr lang="en-US" b="1">
                <a:solidFill>
                  <a:srgbClr val="7030A0"/>
                </a:solidFill>
              </a:rPr>
              <a:t>Healthy Lifestyle and Positive Emotion</a:t>
            </a:r>
          </a:p>
        </p:txBody>
      </p:sp>
      <p:pic>
        <p:nvPicPr>
          <p:cNvPr id="4" name="Picture 3" descr="Progressive Charlestown: Get happ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3073" y="1706568"/>
            <a:ext cx="4015594" cy="2261088"/>
          </a:xfrm>
          <a:prstGeom prst="rect">
            <a:avLst/>
          </a:prstGeom>
        </p:spPr>
      </p:pic>
      <p:pic>
        <p:nvPicPr>
          <p:cNvPr id="5" name="Picture 4" descr="Why you should make physical activity a regular part of your routine - HEALTH GUIDE 9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6142" y="1790965"/>
            <a:ext cx="4191000" cy="2095500"/>
          </a:xfrm>
          <a:prstGeom prst="rect">
            <a:avLst/>
          </a:prstGeom>
        </p:spPr>
      </p:pic>
      <p:pic>
        <p:nvPicPr>
          <p:cNvPr id="7" name="Picture 6" descr="ESA - Evangelizar e Saber Amar : Pai nosso 6 - perdoa as nossas dívidas, assim como perdoamos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4172" y="3899521"/>
            <a:ext cx="3226624" cy="2284335"/>
          </a:xfrm>
          <a:prstGeom prst="rect">
            <a:avLst/>
          </a:prstGeom>
        </p:spPr>
      </p:pic>
    </p:spTree>
    <p:extLst>
      <p:ext uri="{BB962C8B-B14F-4D97-AF65-F5344CB8AC3E}">
        <p14:creationId xmlns:p14="http://schemas.microsoft.com/office/powerpoint/2010/main" val="1633723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4712" y="150876"/>
            <a:ext cx="10323576" cy="1596177"/>
          </a:xfrm>
        </p:spPr>
        <p:txBody>
          <a:bodyPr>
            <a:noAutofit/>
          </a:bodyPr>
          <a:lstStyle/>
          <a:p>
            <a:pPr algn="ctr"/>
            <a:r>
              <a:rPr lang="en-US" b="1">
                <a:solidFill>
                  <a:srgbClr val="7030A0"/>
                </a:solidFill>
              </a:rPr>
              <a:t>Mediating Mechanisms: </a:t>
            </a:r>
            <a:br>
              <a:rPr lang="en-US" b="1">
                <a:solidFill>
                  <a:srgbClr val="7030A0"/>
                </a:solidFill>
              </a:rPr>
            </a:br>
            <a:r>
              <a:rPr lang="en-US" b="1">
                <a:solidFill>
                  <a:srgbClr val="7030A0"/>
                </a:solidFill>
              </a:rPr>
              <a:t> Why Happier Individuals Live Longer?  </a:t>
            </a:r>
            <a:r>
              <a:rPr lang="en-US" b="1" i="1">
                <a:solidFill>
                  <a:srgbClr val="7030A0"/>
                </a:solidFill>
                <a:latin typeface="+mn-lt"/>
              </a:rPr>
              <a:t> </a:t>
            </a:r>
            <a:endParaRPr lang="en-US" i="1">
              <a:solidFill>
                <a:srgbClr val="7030A0"/>
              </a:solidFill>
              <a:latin typeface="+mn-lt"/>
            </a:endParaRPr>
          </a:p>
        </p:txBody>
      </p:sp>
      <p:sp>
        <p:nvSpPr>
          <p:cNvPr id="3" name="Content Placeholder 2"/>
          <p:cNvSpPr>
            <a:spLocks noGrp="1"/>
          </p:cNvSpPr>
          <p:nvPr>
            <p:ph idx="1"/>
          </p:nvPr>
        </p:nvSpPr>
        <p:spPr>
          <a:xfrm>
            <a:off x="1179576" y="2042160"/>
            <a:ext cx="10268712" cy="4800600"/>
          </a:xfrm>
        </p:spPr>
        <p:txBody>
          <a:bodyPr>
            <a:normAutofit/>
          </a:bodyPr>
          <a:lstStyle/>
          <a:p>
            <a:r>
              <a:rPr lang="en-US" sz="2400"/>
              <a:t>Healthier behaviors </a:t>
            </a:r>
          </a:p>
          <a:p>
            <a:pPr>
              <a:buClrTx/>
            </a:pPr>
            <a:r>
              <a:rPr lang="en-US" sz="2400"/>
              <a:t>Cardiovascular health (parasympathetic influence)</a:t>
            </a:r>
          </a:p>
          <a:p>
            <a:pPr>
              <a:buClrTx/>
            </a:pPr>
            <a:r>
              <a:rPr lang="en-US" sz="2400"/>
              <a:t>Lower inflammation </a:t>
            </a:r>
          </a:p>
          <a:p>
            <a:pPr>
              <a:buClrTx/>
            </a:pPr>
            <a:r>
              <a:rPr lang="en-US" sz="2400"/>
              <a:t>Immune system strength  </a:t>
            </a:r>
          </a:p>
          <a:p>
            <a:pPr>
              <a:buClrTx/>
            </a:pPr>
            <a:r>
              <a:rPr lang="en-US" sz="2400"/>
              <a:t>Longer telomeres </a:t>
            </a:r>
          </a:p>
          <a:p>
            <a:pPr>
              <a:buClrTx/>
            </a:pPr>
            <a:r>
              <a:rPr lang="en-US" sz="2400"/>
              <a:t>Better endocrine regulation</a:t>
            </a:r>
          </a:p>
          <a:p>
            <a:pPr marL="0" indent="0">
              <a:buNone/>
            </a:pPr>
            <a:endParaRPr lang="en-US">
              <a:latin typeface="+mj-lt"/>
            </a:endParaRPr>
          </a:p>
          <a:p>
            <a:pPr marL="0" indent="0">
              <a:spcBef>
                <a:spcPts val="0"/>
              </a:spcBef>
              <a:buNone/>
            </a:pPr>
            <a:r>
              <a:rPr lang="en-US" sz="1200">
                <a:latin typeface="+mj-lt"/>
              </a:rPr>
              <a:t>Kansky J, Diener E. Benefits of well-being: Health, social relationships, work, and resilience. </a:t>
            </a:r>
            <a:r>
              <a:rPr lang="en-US" sz="1200" i="1">
                <a:latin typeface="+mj-lt"/>
              </a:rPr>
              <a:t>Journal of Positive Psychology and Wellbeing </a:t>
            </a:r>
            <a:r>
              <a:rPr lang="en-US" sz="1200">
                <a:latin typeface="+mj-lt"/>
              </a:rPr>
              <a:t>2017;1(2):129-169.</a:t>
            </a:r>
          </a:p>
          <a:p>
            <a:endParaRPr lang="en-US" sz="1800">
              <a:latin typeface="+mj-lt"/>
            </a:endParaRPr>
          </a:p>
        </p:txBody>
      </p:sp>
      <p:pic>
        <p:nvPicPr>
          <p:cNvPr id="4" name="Picture 3" descr="Happy Multigenerational People Having Fun Sitting Grass Public Park ...">
            <a:extLst>
              <a:ext uri="{FF2B5EF4-FFF2-40B4-BE49-F238E27FC236}">
                <a16:creationId xmlns:a16="http://schemas.microsoft.com/office/drawing/2014/main" id="{D42C5B24-BE97-E2BB-3CC7-94D7FFA7C7B4}"/>
              </a:ext>
            </a:extLst>
          </p:cNvPr>
          <p:cNvPicPr>
            <a:picLocks noChangeAspect="1"/>
          </p:cNvPicPr>
          <p:nvPr/>
        </p:nvPicPr>
        <p:blipFill>
          <a:blip r:embed="rId3"/>
          <a:stretch>
            <a:fillRect/>
          </a:stretch>
        </p:blipFill>
        <p:spPr>
          <a:xfrm>
            <a:off x="8002438" y="2040400"/>
            <a:ext cx="3893387" cy="2834707"/>
          </a:xfrm>
          <a:prstGeom prst="rect">
            <a:avLst/>
          </a:prstGeom>
        </p:spPr>
      </p:pic>
    </p:spTree>
    <p:extLst>
      <p:ext uri="{BB962C8B-B14F-4D97-AF65-F5344CB8AC3E}">
        <p14:creationId xmlns:p14="http://schemas.microsoft.com/office/powerpoint/2010/main" val="3063722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3E01D-39C4-0A41-538D-5E438EFF254E}"/>
              </a:ext>
            </a:extLst>
          </p:cNvPr>
          <p:cNvSpPr>
            <a:spLocks noGrp="1"/>
          </p:cNvSpPr>
          <p:nvPr>
            <p:ph type="title"/>
          </p:nvPr>
        </p:nvSpPr>
        <p:spPr>
          <a:xfrm>
            <a:off x="679861" y="347370"/>
            <a:ext cx="10516235" cy="1326515"/>
          </a:xfrm>
        </p:spPr>
        <p:txBody>
          <a:bodyPr/>
          <a:lstStyle/>
          <a:p>
            <a:r>
              <a:rPr lang="en-US" b="1">
                <a:solidFill>
                  <a:srgbClr val="7030A0"/>
                </a:solidFill>
              </a:rPr>
              <a:t>Disclosures</a:t>
            </a:r>
          </a:p>
        </p:txBody>
      </p:sp>
      <p:sp>
        <p:nvSpPr>
          <p:cNvPr id="3" name="Content Placeholder 2">
            <a:extLst>
              <a:ext uri="{FF2B5EF4-FFF2-40B4-BE49-F238E27FC236}">
                <a16:creationId xmlns:a16="http://schemas.microsoft.com/office/drawing/2014/main" id="{4ECD0C68-6613-A9F8-34AF-64CD457EB62B}"/>
              </a:ext>
            </a:extLst>
          </p:cNvPr>
          <p:cNvSpPr>
            <a:spLocks noGrp="1"/>
          </p:cNvSpPr>
          <p:nvPr>
            <p:ph/>
          </p:nvPr>
        </p:nvSpPr>
        <p:spPr>
          <a:xfrm>
            <a:off x="520204" y="1673885"/>
            <a:ext cx="10516235" cy="1326515"/>
          </a:xfrm>
        </p:spPr>
        <p:txBody>
          <a:bodyPr>
            <a:normAutofit/>
          </a:bodyPr>
          <a:lstStyle/>
          <a:p>
            <a:pPr marL="0" indent="0">
              <a:buNone/>
            </a:pPr>
            <a:r>
              <a:rPr lang="en-US" sz="3200"/>
              <a:t>Michael Spertus, M.D – None</a:t>
            </a:r>
          </a:p>
          <a:p>
            <a:pPr marL="0" indent="0">
              <a:buNone/>
            </a:pPr>
            <a:r>
              <a:rPr lang="en-US" sz="3200"/>
              <a:t>Prachi Garodia, M.D – None </a:t>
            </a:r>
          </a:p>
        </p:txBody>
      </p:sp>
      <p:sp>
        <p:nvSpPr>
          <p:cNvPr id="5" name="TextBox 4">
            <a:extLst>
              <a:ext uri="{FF2B5EF4-FFF2-40B4-BE49-F238E27FC236}">
                <a16:creationId xmlns:a16="http://schemas.microsoft.com/office/drawing/2014/main" id="{728D018D-AFCB-3233-B2AB-F011A6C21241}"/>
              </a:ext>
            </a:extLst>
          </p:cNvPr>
          <p:cNvSpPr txBox="1"/>
          <p:nvPr/>
        </p:nvSpPr>
        <p:spPr>
          <a:xfrm>
            <a:off x="679861" y="3303382"/>
            <a:ext cx="11221853" cy="3323987"/>
          </a:xfrm>
          <a:prstGeom prst="rect">
            <a:avLst/>
          </a:prstGeom>
          <a:noFill/>
        </p:spPr>
        <p:txBody>
          <a:bodyPr wrap="square">
            <a:spAutoFit/>
          </a:bodyPr>
          <a:lstStyle/>
          <a:p>
            <a:pPr marL="285750" indent="-285750">
              <a:buFont typeface="Arial" panose="020B0604020202020204" pitchFamily="34" charset="0"/>
              <a:buChar char="•"/>
            </a:pPr>
            <a:r>
              <a:rPr lang="en-US" sz="2400" b="0" i="0">
                <a:solidFill>
                  <a:srgbClr val="1D2B3E"/>
                </a:solidFill>
                <a:effectLst/>
                <a:latin typeface="Calibri" panose="020F0502020204030204" pitchFamily="34" charset="0"/>
                <a:cs typeface="Calibri" panose="020F0502020204030204" pitchFamily="34" charset="0"/>
              </a:rPr>
              <a:t>While both physicians are affiliated to Veterans </a:t>
            </a:r>
            <a:r>
              <a:rPr lang="en-US" sz="2400">
                <a:solidFill>
                  <a:srgbClr val="1D2B3E"/>
                </a:solidFill>
                <a:latin typeface="Calibri" panose="020F0502020204030204" pitchFamily="34" charset="0"/>
                <a:cs typeface="Calibri" panose="020F0502020204030204" pitchFamily="34" charset="0"/>
              </a:rPr>
              <a:t>Administration, the views expressed are their own subject matter expertise and d</a:t>
            </a:r>
            <a:r>
              <a:rPr lang="en-US" sz="2400" b="0" i="0">
                <a:solidFill>
                  <a:srgbClr val="1D2B3E"/>
                </a:solidFill>
                <a:effectLst/>
                <a:latin typeface="Calibri" panose="020F0502020204030204" pitchFamily="34" charset="0"/>
                <a:cs typeface="Calibri" panose="020F0502020204030204" pitchFamily="34" charset="0"/>
              </a:rPr>
              <a:t>o not imply an endorsement</a:t>
            </a:r>
            <a:r>
              <a:rPr lang="en-US" sz="2400">
                <a:solidFill>
                  <a:srgbClr val="1D2B3E"/>
                </a:solidFill>
                <a:latin typeface="Calibri" panose="020F0502020204030204" pitchFamily="34" charset="0"/>
                <a:cs typeface="Calibri" panose="020F0502020204030204" pitchFamily="34" charset="0"/>
              </a:rPr>
              <a:t> by the VA or United States Government.</a:t>
            </a:r>
          </a:p>
          <a:p>
            <a:pPr marL="285750" indent="-285750">
              <a:buFont typeface="Arial" panose="020B0604020202020204" pitchFamily="34" charset="0"/>
              <a:buChar char="•"/>
            </a:pPr>
            <a:r>
              <a:rPr lang="en-US" sz="2400">
                <a:solidFill>
                  <a:srgbClr val="1D2B3E"/>
                </a:solidFill>
                <a:latin typeface="Calibri" panose="020F0502020204030204" pitchFamily="34" charset="0"/>
                <a:cs typeface="Calibri" panose="020F0502020204030204" pitchFamily="34" charset="0"/>
              </a:rPr>
              <a:t>Whole Health Personal inventory and planning tool used in this talk was developed by Veteran Administration’s Office of Patient-Centered Cultural Care and transformation (OPCC&amp;CT) in partnership with Duke Integrative Medicine. It is available for public use.</a:t>
            </a:r>
          </a:p>
          <a:p>
            <a:pPr marL="285750" indent="-285750">
              <a:buFont typeface="Arial" panose="020B0604020202020204" pitchFamily="34" charset="0"/>
              <a:buChar char="•"/>
            </a:pPr>
            <a:r>
              <a:rPr lang="en-US" sz="2400">
                <a:solidFill>
                  <a:srgbClr val="1D2B3E"/>
                </a:solidFill>
                <a:latin typeface="Calibri" panose="020F0502020204030204" pitchFamily="34" charset="0"/>
                <a:cs typeface="Calibri" panose="020F0502020204030204" pitchFamily="34" charset="0"/>
              </a:rPr>
              <a:t>Some material was developed for the HCP wellbeing course by the American College of Lifestyle Medicine with a grant from the Ardmore Institute of Health. </a:t>
            </a:r>
          </a:p>
          <a:p>
            <a:pPr marL="285750" indent="-285750">
              <a:buFont typeface="Arial" panose="020B0604020202020204" pitchFamily="34" charset="0"/>
              <a:buChar char="•"/>
            </a:pPr>
            <a:endParaRPr lang="en-US" sz="1800">
              <a:solidFill>
                <a:srgbClr val="1D2B3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8830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a:solidFill>
                  <a:srgbClr val="7030A0"/>
                </a:solidFill>
              </a:rPr>
              <a:t>Health Behaviors of Happier People</a:t>
            </a:r>
          </a:p>
        </p:txBody>
      </p:sp>
      <p:sp>
        <p:nvSpPr>
          <p:cNvPr id="3" name="Content Placeholder 2"/>
          <p:cNvSpPr>
            <a:spLocks noGrp="1"/>
          </p:cNvSpPr>
          <p:nvPr>
            <p:ph idx="1"/>
          </p:nvPr>
        </p:nvSpPr>
        <p:spPr>
          <a:xfrm>
            <a:off x="536272" y="1849075"/>
            <a:ext cx="8077670" cy="4572000"/>
          </a:xfrm>
        </p:spPr>
        <p:txBody>
          <a:bodyPr>
            <a:normAutofit/>
          </a:bodyPr>
          <a:lstStyle/>
          <a:p>
            <a:pPr>
              <a:buClrTx/>
            </a:pPr>
            <a:r>
              <a:rPr lang="en-US" sz="2400"/>
              <a:t>Exercise </a:t>
            </a:r>
          </a:p>
          <a:p>
            <a:pPr>
              <a:buClrTx/>
            </a:pPr>
            <a:r>
              <a:rPr lang="en-US" sz="2400"/>
              <a:t>Don’t smoke </a:t>
            </a:r>
          </a:p>
          <a:p>
            <a:pPr>
              <a:buClrTx/>
            </a:pPr>
            <a:r>
              <a:rPr lang="en-US" sz="2400"/>
              <a:t>Use seat belts </a:t>
            </a:r>
          </a:p>
          <a:p>
            <a:pPr>
              <a:buClrTx/>
            </a:pPr>
            <a:r>
              <a:rPr lang="en-US" sz="2400"/>
              <a:t>Eat healthful and nourishing food  </a:t>
            </a:r>
          </a:p>
          <a:p>
            <a:pPr>
              <a:buClrTx/>
            </a:pPr>
            <a:r>
              <a:rPr lang="en-US" sz="2400"/>
              <a:t>Avoid risky alcohol use </a:t>
            </a:r>
          </a:p>
          <a:p>
            <a:pPr marL="0" indent="0">
              <a:buNone/>
            </a:pPr>
            <a:endParaRPr lang="en-US">
              <a:latin typeface="+mj-lt"/>
            </a:endParaRPr>
          </a:p>
          <a:p>
            <a:pPr marL="0" indent="0">
              <a:buNone/>
            </a:pPr>
            <a:endParaRPr lang="en-US">
              <a:latin typeface="+mj-lt"/>
            </a:endParaRPr>
          </a:p>
          <a:p>
            <a:pPr marL="0" indent="0">
              <a:lnSpc>
                <a:spcPct val="100000"/>
              </a:lnSpc>
              <a:spcBef>
                <a:spcPts val="0"/>
              </a:spcBef>
              <a:buNone/>
            </a:pPr>
            <a:endParaRPr lang="en-US" sz="1200"/>
          </a:p>
          <a:p>
            <a:pPr marL="0" indent="0">
              <a:lnSpc>
                <a:spcPct val="100000"/>
              </a:lnSpc>
              <a:spcBef>
                <a:spcPts val="0"/>
              </a:spcBef>
              <a:buNone/>
            </a:pPr>
            <a:endParaRPr lang="en-US" sz="1300">
              <a:latin typeface="+mj-lt"/>
            </a:endParaRPr>
          </a:p>
          <a:p>
            <a:pPr marL="0" indent="0">
              <a:lnSpc>
                <a:spcPct val="100000"/>
              </a:lnSpc>
              <a:spcBef>
                <a:spcPts val="0"/>
              </a:spcBef>
              <a:buNone/>
            </a:pPr>
            <a:endParaRPr lang="en-US" sz="1200">
              <a:latin typeface="+mj-lt"/>
            </a:endParaRPr>
          </a:p>
          <a:p>
            <a:pPr marL="0" indent="0">
              <a:buNone/>
            </a:pPr>
            <a:endParaRPr lang="en-US" sz="1200">
              <a:latin typeface="+mj-lt"/>
            </a:endParaRPr>
          </a:p>
        </p:txBody>
      </p:sp>
      <p:pic>
        <p:nvPicPr>
          <p:cNvPr id="5" name="Picture 4" descr="Spazieren gehen Kalorienverbrauch - Sport und Erholung kombinier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1968" y="1729497"/>
            <a:ext cx="3875532" cy="2583688"/>
          </a:xfrm>
          <a:prstGeom prst="rect">
            <a:avLst/>
          </a:prstGeom>
        </p:spPr>
      </p:pic>
      <p:pic>
        <p:nvPicPr>
          <p:cNvPr id="6" name="Picture 5" descr="Vegetable Stir-Fry | Dinner Diar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1698" y="3269190"/>
            <a:ext cx="3271604" cy="2181069"/>
          </a:xfrm>
          <a:prstGeom prst="rect">
            <a:avLst/>
          </a:prstGeom>
        </p:spPr>
      </p:pic>
      <p:sp>
        <p:nvSpPr>
          <p:cNvPr id="4" name="TextBox 3"/>
          <p:cNvSpPr txBox="1"/>
          <p:nvPr/>
        </p:nvSpPr>
        <p:spPr>
          <a:xfrm>
            <a:off x="757676" y="5219426"/>
            <a:ext cx="584429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Kansky J,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Diener</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E. Benefits of well-being: Health, social relationships, work and resilience.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Journal of Positive Psychology and Well-being 2017;1(2):129-169.</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2219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p:txBody>
          <a:bodyPr>
            <a:normAutofit/>
          </a:bodyPr>
          <a:lstStyle/>
          <a:p>
            <a:pPr algn="ctr"/>
            <a:r>
              <a:rPr lang="en-US" altLang="en-US" b="1">
                <a:solidFill>
                  <a:srgbClr val="7030A0"/>
                </a:solidFill>
              </a:rPr>
              <a:t>Stress Management</a:t>
            </a:r>
          </a:p>
        </p:txBody>
      </p:sp>
      <p:sp>
        <p:nvSpPr>
          <p:cNvPr id="65539" name="Content Placeholder 4"/>
          <p:cNvSpPr>
            <a:spLocks noGrp="1"/>
          </p:cNvSpPr>
          <p:nvPr>
            <p:ph sz="half" idx="2"/>
          </p:nvPr>
        </p:nvSpPr>
        <p:spPr>
          <a:xfrm>
            <a:off x="838200" y="1547813"/>
            <a:ext cx="10271760" cy="4033330"/>
          </a:xfrm>
        </p:spPr>
        <p:txBody>
          <a:bodyPr>
            <a:noAutofit/>
          </a:bodyPr>
          <a:lstStyle/>
          <a:p>
            <a:r>
              <a:rPr lang="en-US" altLang="en-US" b="1"/>
              <a:t>What is stress?</a:t>
            </a:r>
          </a:p>
          <a:p>
            <a:pPr lvl="1"/>
            <a:r>
              <a:rPr lang="en-US" altLang="en-US"/>
              <a:t>A state of mental or emotional strain or tension resulting from adverse or very demanding circumstances. When most people report stress, they mean distress.</a:t>
            </a:r>
          </a:p>
          <a:p>
            <a:r>
              <a:rPr lang="en-US" altLang="en-US" sz="2400"/>
              <a:t>Distress can be managed with:</a:t>
            </a:r>
          </a:p>
          <a:p>
            <a:pPr lvl="1"/>
            <a:r>
              <a:rPr lang="en-US" altLang="en-US"/>
              <a:t>Breathing; mind-body awareness and feedback</a:t>
            </a:r>
          </a:p>
          <a:p>
            <a:pPr lvl="1"/>
            <a:r>
              <a:rPr lang="en-US" altLang="en-US"/>
              <a:t>Mindfulness</a:t>
            </a:r>
          </a:p>
          <a:p>
            <a:pPr lvl="1"/>
            <a:r>
              <a:rPr lang="en-US" altLang="en-US"/>
              <a:t>Time outs/ frequent breaks/vacations</a:t>
            </a:r>
          </a:p>
          <a:p>
            <a:pPr lvl="1"/>
            <a:r>
              <a:rPr lang="en-US" altLang="en-US"/>
              <a:t>Physical activity</a:t>
            </a:r>
          </a:p>
          <a:p>
            <a:pPr lvl="1"/>
            <a:r>
              <a:rPr lang="en-US" altLang="en-US"/>
              <a:t>Cognitive behavioral techniques</a:t>
            </a:r>
          </a:p>
          <a:p>
            <a:pPr lvl="1"/>
            <a:r>
              <a:rPr lang="en-US" altLang="en-US"/>
              <a:t>Positive psychology techniques</a:t>
            </a:r>
          </a:p>
        </p:txBody>
      </p:sp>
      <p:pic>
        <p:nvPicPr>
          <p:cNvPr id="2" name="Picture 1" descr="8 Ways To Take Control Back Over Your Mind! | Oops It's Everyth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5696" y="3400299"/>
            <a:ext cx="3489350" cy="2180844"/>
          </a:xfrm>
          <a:prstGeom prst="rect">
            <a:avLst/>
          </a:prstGeom>
        </p:spPr>
      </p:pic>
    </p:spTree>
    <p:extLst>
      <p:ext uri="{BB962C8B-B14F-4D97-AF65-F5344CB8AC3E}">
        <p14:creationId xmlns:p14="http://schemas.microsoft.com/office/powerpoint/2010/main" val="31686975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539">
                                            <p:txEl>
                                              <p:pRg st="0" end="0"/>
                                            </p:txEl>
                                          </p:spTgt>
                                        </p:tgtEl>
                                        <p:attrNameLst>
                                          <p:attrName>style.visibility</p:attrName>
                                        </p:attrNameLst>
                                      </p:cBhvr>
                                      <p:to>
                                        <p:strVal val="visible"/>
                                      </p:to>
                                    </p:set>
                                    <p:animEffect transition="in" filter="fade">
                                      <p:cBhvr>
                                        <p:cTn id="7" dur="500"/>
                                        <p:tgtEl>
                                          <p:spTgt spid="655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539">
                                            <p:txEl>
                                              <p:pRg st="1" end="1"/>
                                            </p:txEl>
                                          </p:spTgt>
                                        </p:tgtEl>
                                        <p:attrNameLst>
                                          <p:attrName>style.visibility</p:attrName>
                                        </p:attrNameLst>
                                      </p:cBhvr>
                                      <p:to>
                                        <p:strVal val="visible"/>
                                      </p:to>
                                    </p:set>
                                    <p:animEffect transition="in" filter="fade">
                                      <p:cBhvr>
                                        <p:cTn id="12" dur="500"/>
                                        <p:tgtEl>
                                          <p:spTgt spid="65539">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5539">
                                            <p:txEl>
                                              <p:pRg st="2" end="2"/>
                                            </p:txEl>
                                          </p:spTgt>
                                        </p:tgtEl>
                                        <p:attrNameLst>
                                          <p:attrName>style.visibility</p:attrName>
                                        </p:attrNameLst>
                                      </p:cBhvr>
                                      <p:to>
                                        <p:strVal val="visible"/>
                                      </p:to>
                                    </p:set>
                                    <p:animEffect transition="in" filter="fade">
                                      <p:cBhvr>
                                        <p:cTn id="15" dur="500"/>
                                        <p:tgtEl>
                                          <p:spTgt spid="65539">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5539">
                                            <p:txEl>
                                              <p:pRg st="3" end="3"/>
                                            </p:txEl>
                                          </p:spTgt>
                                        </p:tgtEl>
                                        <p:attrNameLst>
                                          <p:attrName>style.visibility</p:attrName>
                                        </p:attrNameLst>
                                      </p:cBhvr>
                                      <p:to>
                                        <p:strVal val="visible"/>
                                      </p:to>
                                    </p:set>
                                    <p:animEffect transition="in" filter="fade">
                                      <p:cBhvr>
                                        <p:cTn id="18" dur="500"/>
                                        <p:tgtEl>
                                          <p:spTgt spid="65539">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5539">
                                            <p:txEl>
                                              <p:pRg st="4" end="4"/>
                                            </p:txEl>
                                          </p:spTgt>
                                        </p:tgtEl>
                                        <p:attrNameLst>
                                          <p:attrName>style.visibility</p:attrName>
                                        </p:attrNameLst>
                                      </p:cBhvr>
                                      <p:to>
                                        <p:strVal val="visible"/>
                                      </p:to>
                                    </p:set>
                                    <p:animEffect transition="in" filter="fade">
                                      <p:cBhvr>
                                        <p:cTn id="21" dur="500"/>
                                        <p:tgtEl>
                                          <p:spTgt spid="65539">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5539">
                                            <p:txEl>
                                              <p:pRg st="5" end="5"/>
                                            </p:txEl>
                                          </p:spTgt>
                                        </p:tgtEl>
                                        <p:attrNameLst>
                                          <p:attrName>style.visibility</p:attrName>
                                        </p:attrNameLst>
                                      </p:cBhvr>
                                      <p:to>
                                        <p:strVal val="visible"/>
                                      </p:to>
                                    </p:set>
                                    <p:animEffect transition="in" filter="fade">
                                      <p:cBhvr>
                                        <p:cTn id="24" dur="500"/>
                                        <p:tgtEl>
                                          <p:spTgt spid="65539">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65539">
                                            <p:txEl>
                                              <p:pRg st="6" end="6"/>
                                            </p:txEl>
                                          </p:spTgt>
                                        </p:tgtEl>
                                        <p:attrNameLst>
                                          <p:attrName>style.visibility</p:attrName>
                                        </p:attrNameLst>
                                      </p:cBhvr>
                                      <p:to>
                                        <p:strVal val="visible"/>
                                      </p:to>
                                    </p:set>
                                    <p:animEffect transition="in" filter="fade">
                                      <p:cBhvr>
                                        <p:cTn id="27" dur="500"/>
                                        <p:tgtEl>
                                          <p:spTgt spid="65539">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65539">
                                            <p:txEl>
                                              <p:pRg st="7" end="7"/>
                                            </p:txEl>
                                          </p:spTgt>
                                        </p:tgtEl>
                                        <p:attrNameLst>
                                          <p:attrName>style.visibility</p:attrName>
                                        </p:attrNameLst>
                                      </p:cBhvr>
                                      <p:to>
                                        <p:strVal val="visible"/>
                                      </p:to>
                                    </p:set>
                                    <p:animEffect transition="in" filter="fade">
                                      <p:cBhvr>
                                        <p:cTn id="30" dur="500"/>
                                        <p:tgtEl>
                                          <p:spTgt spid="65539">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65539">
                                            <p:txEl>
                                              <p:pRg st="8" end="8"/>
                                            </p:txEl>
                                          </p:spTgt>
                                        </p:tgtEl>
                                        <p:attrNameLst>
                                          <p:attrName>style.visibility</p:attrName>
                                        </p:attrNameLst>
                                      </p:cBhvr>
                                      <p:to>
                                        <p:strVal val="visible"/>
                                      </p:to>
                                    </p:set>
                                    <p:animEffect transition="in" filter="fade">
                                      <p:cBhvr>
                                        <p:cTn id="33" dur="500"/>
                                        <p:tgtEl>
                                          <p:spTgt spid="6553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a:xfrm>
            <a:off x="570206" y="220029"/>
            <a:ext cx="7481978" cy="1325563"/>
          </a:xfrm>
        </p:spPr>
        <p:txBody>
          <a:bodyPr/>
          <a:lstStyle/>
          <a:p>
            <a:pPr algn="ctr"/>
            <a:r>
              <a:rPr lang="en-US" altLang="en-US" b="1">
                <a:solidFill>
                  <a:srgbClr val="7030A0"/>
                </a:solidFill>
              </a:rPr>
              <a:t>Eustress = Flow</a:t>
            </a:r>
          </a:p>
        </p:txBody>
      </p:sp>
      <p:pic>
        <p:nvPicPr>
          <p:cNvPr id="66563" name="Content Placeholder 4" descr="Flow_Senia_Maymin.jpg"/>
          <p:cNvPicPr>
            <a:picLocks noGrp="1" noChangeAspect="1"/>
          </p:cNvPicPr>
          <p:nvPr>
            <p:ph sz="half" idx="2"/>
          </p:nvPr>
        </p:nvPicPr>
        <p:blipFill>
          <a:blip r:embed="rId3">
            <a:extLst>
              <a:ext uri="{28A0092B-C50C-407E-A947-70E740481C1C}">
                <a14:useLocalDpi xmlns:a14="http://schemas.microsoft.com/office/drawing/2010/main" val="0"/>
              </a:ext>
            </a:extLst>
          </a:blip>
          <a:srcRect t="-24651" b="-24651"/>
          <a:stretch>
            <a:fillRect/>
          </a:stretch>
        </p:blipFill>
        <p:spPr>
          <a:xfrm>
            <a:off x="1293949" y="758953"/>
            <a:ext cx="6285138" cy="6293717"/>
          </a:xfrm>
        </p:spPr>
      </p:pic>
      <p:sp>
        <p:nvSpPr>
          <p:cNvPr id="2" name="Rectangle 1"/>
          <p:cNvSpPr/>
          <p:nvPr/>
        </p:nvSpPr>
        <p:spPr>
          <a:xfrm>
            <a:off x="8052241" y="3914611"/>
            <a:ext cx="346402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Czikszentmihalyi M. </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Flow: The Psychology of Optimal Experience.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New York, NY: Harper and Row, 1990.</a:t>
            </a:r>
          </a:p>
        </p:txBody>
      </p:sp>
      <p:pic>
        <p:nvPicPr>
          <p:cNvPr id="3" name="Picture 2" descr="FLOW - O que é Flow - Never Solo">
            <a:extLst>
              <a:ext uri="{FF2B5EF4-FFF2-40B4-BE49-F238E27FC236}">
                <a16:creationId xmlns:a16="http://schemas.microsoft.com/office/drawing/2014/main" id="{A77A8ECA-1496-CF6A-2190-1B87874BF197}"/>
              </a:ext>
            </a:extLst>
          </p:cNvPr>
          <p:cNvPicPr>
            <a:picLocks noChangeAspect="1"/>
          </p:cNvPicPr>
          <p:nvPr/>
        </p:nvPicPr>
        <p:blipFill>
          <a:blip r:embed="rId4"/>
          <a:stretch>
            <a:fillRect/>
          </a:stretch>
        </p:blipFill>
        <p:spPr>
          <a:xfrm>
            <a:off x="8051321" y="760202"/>
            <a:ext cx="3464947" cy="2476505"/>
          </a:xfrm>
          <a:prstGeom prst="rect">
            <a:avLst/>
          </a:prstGeom>
        </p:spPr>
      </p:pic>
    </p:spTree>
    <p:extLst>
      <p:ext uri="{BB962C8B-B14F-4D97-AF65-F5344CB8AC3E}">
        <p14:creationId xmlns:p14="http://schemas.microsoft.com/office/powerpoint/2010/main" val="36073306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3895BAB-EE34-B48A-6BE9-D914B7F7E4D4}"/>
              </a:ext>
            </a:extLst>
          </p:cNvPr>
          <p:cNvPicPr>
            <a:picLocks noChangeAspect="1"/>
          </p:cNvPicPr>
          <p:nvPr/>
        </p:nvPicPr>
        <p:blipFill>
          <a:blip r:embed="rId2"/>
          <a:srcRect r="14206"/>
          <a:stretch/>
        </p:blipFill>
        <p:spPr>
          <a:xfrm>
            <a:off x="20" y="1282"/>
            <a:ext cx="12191980" cy="6856718"/>
          </a:xfrm>
          <a:prstGeom prst="rect">
            <a:avLst/>
          </a:prstGeom>
        </p:spPr>
      </p:pic>
    </p:spTree>
    <p:extLst>
      <p:ext uri="{BB962C8B-B14F-4D97-AF65-F5344CB8AC3E}">
        <p14:creationId xmlns:p14="http://schemas.microsoft.com/office/powerpoint/2010/main" val="35204475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75F0774-DB5C-19A9-BA4A-CCB400B366D2}"/>
              </a:ext>
            </a:extLst>
          </p:cNvPr>
          <p:cNvPicPr>
            <a:picLocks noGrp="1" noChangeAspect="1"/>
          </p:cNvPicPr>
          <p:nvPr>
            <p:ph sz="half" idx="2"/>
          </p:nvPr>
        </p:nvPicPr>
        <p:blipFill>
          <a:blip r:embed="rId3"/>
          <a:srcRect l="444"/>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5D6ED5-06CB-1B4C-27A7-075ACB52F41D}"/>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a:solidFill>
                  <a:schemeClr val="tx1">
                    <a:lumMod val="85000"/>
                    <a:lumOff val="15000"/>
                  </a:schemeClr>
                </a:solidFill>
              </a:rPr>
              <a:t>STRETCH AND BREAKS </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87511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385" y="405433"/>
            <a:ext cx="11540359" cy="1325563"/>
          </a:xfrm>
        </p:spPr>
        <p:txBody>
          <a:bodyPr>
            <a:normAutofit fontScale="90000"/>
          </a:bodyPr>
          <a:lstStyle/>
          <a:p>
            <a:br>
              <a:rPr lang="en-US"/>
            </a:br>
            <a:r>
              <a:rPr lang="en-US" sz="4900" b="1">
                <a:solidFill>
                  <a:srgbClr val="7030A0"/>
                </a:solidFill>
              </a:rPr>
              <a:t>Activity 2</a:t>
            </a:r>
            <a:br>
              <a:rPr lang="en-US" sz="4900" b="1"/>
            </a:br>
            <a:endParaRPr lang="en-US" sz="4900" b="1"/>
          </a:p>
        </p:txBody>
      </p:sp>
      <p:sp>
        <p:nvSpPr>
          <p:cNvPr id="3" name="Content Placeholder 2"/>
          <p:cNvSpPr>
            <a:spLocks noGrp="1"/>
          </p:cNvSpPr>
          <p:nvPr>
            <p:ph idx="1"/>
          </p:nvPr>
        </p:nvSpPr>
        <p:spPr>
          <a:xfrm>
            <a:off x="509684" y="1561663"/>
            <a:ext cx="10515600" cy="4351338"/>
          </a:xfrm>
        </p:spPr>
        <p:txBody>
          <a:bodyPr>
            <a:normAutofit/>
          </a:bodyPr>
          <a:lstStyle/>
          <a:p>
            <a:pPr marL="457200" lvl="1" indent="0">
              <a:buNone/>
            </a:pPr>
            <a:r>
              <a:rPr lang="en-US"/>
              <a:t>Apply positive psychology activities in personal action plans for emotional and physical well-being</a:t>
            </a:r>
          </a:p>
        </p:txBody>
      </p:sp>
      <p:pic>
        <p:nvPicPr>
          <p:cNvPr id="4" name="Picture 3" descr="The silhouette of a family is visible jumping over the beach during a ...">
            <a:extLst>
              <a:ext uri="{FF2B5EF4-FFF2-40B4-BE49-F238E27FC236}">
                <a16:creationId xmlns:a16="http://schemas.microsoft.com/office/drawing/2014/main" id="{CE125960-8A19-E725-5FDD-51EF519E9976}"/>
              </a:ext>
            </a:extLst>
          </p:cNvPr>
          <p:cNvPicPr>
            <a:picLocks noChangeAspect="1"/>
          </p:cNvPicPr>
          <p:nvPr/>
        </p:nvPicPr>
        <p:blipFill>
          <a:blip r:embed="rId3"/>
          <a:stretch>
            <a:fillRect/>
          </a:stretch>
        </p:blipFill>
        <p:spPr>
          <a:xfrm>
            <a:off x="3062198" y="2513521"/>
            <a:ext cx="6081982" cy="4131333"/>
          </a:xfrm>
          <a:prstGeom prst="rect">
            <a:avLst/>
          </a:prstGeom>
        </p:spPr>
      </p:pic>
    </p:spTree>
    <p:extLst>
      <p:ext uri="{BB962C8B-B14F-4D97-AF65-F5344CB8AC3E}">
        <p14:creationId xmlns:p14="http://schemas.microsoft.com/office/powerpoint/2010/main" val="17861761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0"/>
          <p:cNvSpPr txBox="1">
            <a:spLocks noGrp="1"/>
          </p:cNvSpPr>
          <p:nvPr>
            <p:ph type="title"/>
          </p:nvPr>
        </p:nvSpPr>
        <p:spPr>
          <a:xfrm>
            <a:off x="838200" y="265972"/>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400"/>
              <a:buFont typeface="Arial"/>
              <a:buNone/>
            </a:pPr>
            <a:r>
              <a:rPr lang="en-US" sz="3600" b="1">
                <a:solidFill>
                  <a:srgbClr val="7030A0"/>
                </a:solidFill>
              </a:rPr>
              <a:t>Positive Psychology Framework: PERMA</a:t>
            </a:r>
            <a:endParaRPr sz="3600" b="1">
              <a:solidFill>
                <a:srgbClr val="7030A0"/>
              </a:solidFill>
            </a:endParaRPr>
          </a:p>
        </p:txBody>
      </p:sp>
      <p:grpSp>
        <p:nvGrpSpPr>
          <p:cNvPr id="4" name="Group 3"/>
          <p:cNvGrpSpPr/>
          <p:nvPr/>
        </p:nvGrpSpPr>
        <p:grpSpPr>
          <a:xfrm>
            <a:off x="666050" y="1781089"/>
            <a:ext cx="10915926" cy="3958082"/>
            <a:chOff x="666050" y="1781089"/>
            <a:chExt cx="10915926" cy="3958082"/>
          </a:xfrm>
        </p:grpSpPr>
        <p:sp>
          <p:nvSpPr>
            <p:cNvPr id="26" name="Line Callout 2 25"/>
            <p:cNvSpPr/>
            <p:nvPr/>
          </p:nvSpPr>
          <p:spPr>
            <a:xfrm>
              <a:off x="6662513" y="5046443"/>
              <a:ext cx="1650213" cy="692728"/>
            </a:xfrm>
            <a:prstGeom prst="borderCallout2">
              <a:avLst>
                <a:gd name="adj1" fmla="val 58750"/>
                <a:gd name="adj2" fmla="val -1256"/>
                <a:gd name="adj3" fmla="val 62750"/>
                <a:gd name="adj4" fmla="val -19727"/>
                <a:gd name="adj5" fmla="val -15708"/>
                <a:gd name="adj6" fmla="val -53736"/>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Line Callout 2 27"/>
            <p:cNvSpPr/>
            <p:nvPr/>
          </p:nvSpPr>
          <p:spPr>
            <a:xfrm>
              <a:off x="699936" y="4406167"/>
              <a:ext cx="1984633" cy="692728"/>
            </a:xfrm>
            <a:prstGeom prst="borderCallout2">
              <a:avLst>
                <a:gd name="adj1" fmla="val 38750"/>
                <a:gd name="adj2" fmla="val 100515"/>
                <a:gd name="adj3" fmla="val 14750"/>
                <a:gd name="adj4" fmla="val 115005"/>
                <a:gd name="adj5" fmla="val -23708"/>
                <a:gd name="adj6" fmla="val 150965"/>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3" name="Chart 12"/>
            <p:cNvGraphicFramePr/>
            <p:nvPr/>
          </p:nvGraphicFramePr>
          <p:xfrm>
            <a:off x="2992582" y="1939636"/>
            <a:ext cx="5181600" cy="3437782"/>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p:cNvSpPr txBox="1"/>
            <p:nvPr/>
          </p:nvSpPr>
          <p:spPr>
            <a:xfrm>
              <a:off x="4658044" y="2349441"/>
              <a:ext cx="54534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Adobe Devanagari" panose="02040503050201020203" pitchFamily="18" charset="0"/>
                  <a:ea typeface="+mn-ea"/>
                  <a:cs typeface="Adobe Devanagari" panose="02040503050201020203" pitchFamily="18" charset="0"/>
                </a:rPr>
                <a:t>P</a:t>
              </a:r>
            </a:p>
          </p:txBody>
        </p:sp>
        <p:sp>
          <p:nvSpPr>
            <p:cNvPr id="15" name="TextBox 14"/>
            <p:cNvSpPr txBox="1"/>
            <p:nvPr/>
          </p:nvSpPr>
          <p:spPr>
            <a:xfrm>
              <a:off x="5862129" y="2292964"/>
              <a:ext cx="55175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Adobe Devanagari" panose="02040503050201020203" pitchFamily="18" charset="0"/>
                  <a:ea typeface="+mn-ea"/>
                  <a:cs typeface="Adobe Devanagari" panose="02040503050201020203" pitchFamily="18" charset="0"/>
                </a:rPr>
                <a:t>E</a:t>
              </a:r>
            </a:p>
          </p:txBody>
        </p:sp>
        <p:sp>
          <p:nvSpPr>
            <p:cNvPr id="16" name="TextBox 15"/>
            <p:cNvSpPr txBox="1"/>
            <p:nvPr/>
          </p:nvSpPr>
          <p:spPr>
            <a:xfrm>
              <a:off x="7050019" y="2886670"/>
              <a:ext cx="58221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Adobe Devanagari" panose="02040503050201020203" pitchFamily="18" charset="0"/>
                  <a:ea typeface="+mn-ea"/>
                  <a:cs typeface="Adobe Devanagari" panose="02040503050201020203" pitchFamily="18" charset="0"/>
                </a:rPr>
                <a:t>R</a:t>
              </a:r>
            </a:p>
          </p:txBody>
        </p:sp>
        <p:sp>
          <p:nvSpPr>
            <p:cNvPr id="17" name="TextBox 16"/>
            <p:cNvSpPr txBox="1"/>
            <p:nvPr/>
          </p:nvSpPr>
          <p:spPr>
            <a:xfrm>
              <a:off x="5616851" y="3632214"/>
              <a:ext cx="75854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Adobe Devanagari" panose="02040503050201020203" pitchFamily="18" charset="0"/>
                  <a:ea typeface="+mn-ea"/>
                  <a:cs typeface="Adobe Devanagari" panose="02040503050201020203" pitchFamily="18" charset="0"/>
                </a:rPr>
                <a:t>M</a:t>
              </a:r>
            </a:p>
          </p:txBody>
        </p:sp>
        <p:sp>
          <p:nvSpPr>
            <p:cNvPr id="18" name="TextBox 17"/>
            <p:cNvSpPr txBox="1"/>
            <p:nvPr/>
          </p:nvSpPr>
          <p:spPr>
            <a:xfrm>
              <a:off x="4042685" y="3247227"/>
              <a:ext cx="62869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Adobe Devanagari" panose="02040503050201020203" pitchFamily="18" charset="0"/>
                  <a:ea typeface="+mn-ea"/>
                  <a:cs typeface="Adobe Devanagari" panose="02040503050201020203" pitchFamily="18" charset="0"/>
                </a:rPr>
                <a:t>A</a:t>
              </a:r>
            </a:p>
          </p:txBody>
        </p:sp>
        <p:sp>
          <p:nvSpPr>
            <p:cNvPr id="19" name="Line Callout 2 18"/>
            <p:cNvSpPr/>
            <p:nvPr/>
          </p:nvSpPr>
          <p:spPr>
            <a:xfrm rot="10800000">
              <a:off x="666050" y="1862262"/>
              <a:ext cx="2326532" cy="692728"/>
            </a:xfrm>
            <a:prstGeom prst="borderCallout2">
              <a:avLst>
                <a:gd name="adj1" fmla="val 36750"/>
                <a:gd name="adj2" fmla="val 600"/>
                <a:gd name="adj3" fmla="val 18750"/>
                <a:gd name="adj4" fmla="val -16667"/>
                <a:gd name="adj5" fmla="val -43708"/>
                <a:gd name="adj6" fmla="val -42875"/>
              </a:avLst>
            </a:prstGeom>
            <a:noFill/>
            <a:ln>
              <a:solidFill>
                <a:srgbClr val="45B1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733801" y="2013223"/>
              <a:ext cx="217438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5B1B6"/>
                  </a:solidFill>
                  <a:effectLst/>
                  <a:uLnTx/>
                  <a:uFillTx/>
                  <a:latin typeface="Calibri" panose="020F0502020204030204"/>
                  <a:ea typeface="+mn-ea"/>
                  <a:cs typeface="+mn-cs"/>
                </a:rPr>
                <a:t>Positive emotions</a:t>
              </a:r>
            </a:p>
          </p:txBody>
        </p:sp>
        <p:sp>
          <p:nvSpPr>
            <p:cNvPr id="21" name="Line Callout 2 20"/>
            <p:cNvSpPr/>
            <p:nvPr/>
          </p:nvSpPr>
          <p:spPr>
            <a:xfrm>
              <a:off x="7551300" y="1781089"/>
              <a:ext cx="1690714" cy="692728"/>
            </a:xfrm>
            <a:prstGeom prst="borderCallout2">
              <a:avLst>
                <a:gd name="adj1" fmla="val 32750"/>
                <a:gd name="adj2" fmla="val -958"/>
                <a:gd name="adj3" fmla="val 18750"/>
                <a:gd name="adj4" fmla="val -16667"/>
                <a:gd name="adj5" fmla="val 104292"/>
                <a:gd name="adj6" fmla="val -57029"/>
              </a:avLst>
            </a:prstGeom>
            <a:noFill/>
            <a:ln>
              <a:solidFill>
                <a:srgbClr val="92C6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p:cNvSpPr txBox="1"/>
            <p:nvPr/>
          </p:nvSpPr>
          <p:spPr>
            <a:xfrm>
              <a:off x="7577149" y="1892854"/>
              <a:ext cx="166486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92C646"/>
                  </a:solidFill>
                  <a:effectLst/>
                  <a:uLnTx/>
                  <a:uFillTx/>
                  <a:latin typeface="Calibri" panose="020F0502020204030204"/>
                  <a:ea typeface="+mn-ea"/>
                  <a:cs typeface="+mn-cs"/>
                </a:rPr>
                <a:t>Engagement</a:t>
              </a:r>
            </a:p>
          </p:txBody>
        </p:sp>
        <p:sp>
          <p:nvSpPr>
            <p:cNvPr id="23" name="Line Callout 2 22"/>
            <p:cNvSpPr/>
            <p:nvPr/>
          </p:nvSpPr>
          <p:spPr>
            <a:xfrm>
              <a:off x="9723944" y="3269924"/>
              <a:ext cx="1858032" cy="692728"/>
            </a:xfrm>
            <a:prstGeom prst="borderCallout2">
              <a:avLst>
                <a:gd name="adj1" fmla="val 54750"/>
                <a:gd name="adj2" fmla="val 1164"/>
                <a:gd name="adj3" fmla="val 62750"/>
                <a:gd name="adj4" fmla="val -19727"/>
                <a:gd name="adj5" fmla="val 22292"/>
                <a:gd name="adj6" fmla="val -93661"/>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9780197" y="3409890"/>
              <a:ext cx="18017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Relationships</a:t>
              </a:r>
            </a:p>
          </p:txBody>
        </p:sp>
        <p:sp>
          <p:nvSpPr>
            <p:cNvPr id="25" name="TextBox 24"/>
            <p:cNvSpPr txBox="1"/>
            <p:nvPr/>
          </p:nvSpPr>
          <p:spPr>
            <a:xfrm>
              <a:off x="865330" y="4555544"/>
              <a:ext cx="167748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75000"/>
                    </a:srgbClr>
                  </a:solidFill>
                  <a:effectLst/>
                  <a:uLnTx/>
                  <a:uFillTx/>
                  <a:latin typeface="Calibri" panose="020F0502020204030204"/>
                  <a:ea typeface="+mn-ea"/>
                  <a:cs typeface="+mn-cs"/>
                </a:rPr>
                <a:t>Achievement</a:t>
              </a:r>
            </a:p>
          </p:txBody>
        </p:sp>
        <p:sp>
          <p:nvSpPr>
            <p:cNvPr id="27" name="TextBox 26"/>
            <p:cNvSpPr txBox="1"/>
            <p:nvPr/>
          </p:nvSpPr>
          <p:spPr>
            <a:xfrm>
              <a:off x="6849877" y="5195820"/>
              <a:ext cx="128187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030A0"/>
                  </a:solidFill>
                  <a:effectLst/>
                  <a:uLnTx/>
                  <a:uFillTx/>
                  <a:latin typeface="Calibri" panose="020F0502020204030204"/>
                  <a:ea typeface="+mn-ea"/>
                  <a:cs typeface="+mn-cs"/>
                </a:rPr>
                <a:t>Meaning</a:t>
              </a:r>
            </a:p>
          </p:txBody>
        </p:sp>
      </p:grpSp>
    </p:spTree>
    <p:extLst>
      <p:ext uri="{BB962C8B-B14F-4D97-AF65-F5344CB8AC3E}">
        <p14:creationId xmlns:p14="http://schemas.microsoft.com/office/powerpoint/2010/main" val="25042057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2"/>
          <p:cNvSpPr txBox="1">
            <a:spLocks noGrp="1"/>
          </p:cNvSpPr>
          <p:nvPr>
            <p:ph type="title"/>
          </p:nvPr>
        </p:nvSpPr>
        <p:spPr>
          <a:xfrm>
            <a:off x="838200" y="265972"/>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400"/>
              <a:buFont typeface="Arial"/>
              <a:buNone/>
            </a:pPr>
            <a:r>
              <a:rPr lang="en-US" b="1">
                <a:solidFill>
                  <a:srgbClr val="7030A0"/>
                </a:solidFill>
              </a:rPr>
              <a:t>Positive Emotions</a:t>
            </a:r>
            <a:endParaRPr b="1">
              <a:solidFill>
                <a:srgbClr val="7030A0"/>
              </a:solidFill>
            </a:endParaRPr>
          </a:p>
        </p:txBody>
      </p:sp>
      <p:grpSp>
        <p:nvGrpSpPr>
          <p:cNvPr id="2" name="Group 1">
            <a:extLst>
              <a:ext uri="{FF2B5EF4-FFF2-40B4-BE49-F238E27FC236}">
                <a16:creationId xmlns:a16="http://schemas.microsoft.com/office/drawing/2014/main" id="{54C3CB20-3793-204D-B7BF-EF601ADCE77D}"/>
              </a:ext>
            </a:extLst>
          </p:cNvPr>
          <p:cNvGrpSpPr/>
          <p:nvPr/>
        </p:nvGrpSpPr>
        <p:grpSpPr>
          <a:xfrm>
            <a:off x="262335" y="1441218"/>
            <a:ext cx="5181600" cy="3437782"/>
            <a:chOff x="2992582" y="1939636"/>
            <a:chExt cx="5181600" cy="3437782"/>
          </a:xfrm>
        </p:grpSpPr>
        <p:graphicFrame>
          <p:nvGraphicFramePr>
            <p:cNvPr id="4" name="Chart 3"/>
            <p:cNvGraphicFramePr/>
            <p:nvPr/>
          </p:nvGraphicFramePr>
          <p:xfrm>
            <a:off x="2992582" y="1939636"/>
            <a:ext cx="5181600" cy="343778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4585855" y="2359707"/>
              <a:ext cx="54534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Adobe Devanagari" panose="02040503050201020203" pitchFamily="18" charset="0"/>
                  <a:ea typeface="+mn-ea"/>
                  <a:cs typeface="Adobe Devanagari" panose="02040503050201020203" pitchFamily="18" charset="0"/>
                </a:rPr>
                <a:t>P</a:t>
              </a:r>
            </a:p>
          </p:txBody>
        </p:sp>
        <p:sp>
          <p:nvSpPr>
            <p:cNvPr id="9" name="TextBox 8"/>
            <p:cNvSpPr txBox="1"/>
            <p:nvPr/>
          </p:nvSpPr>
          <p:spPr>
            <a:xfrm>
              <a:off x="5741188" y="2413333"/>
              <a:ext cx="55175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Adobe Devanagari" panose="02040503050201020203" pitchFamily="18" charset="0"/>
                  <a:ea typeface="+mn-ea"/>
                  <a:cs typeface="Adobe Devanagari" panose="02040503050201020203" pitchFamily="18" charset="0"/>
                </a:rPr>
                <a:t>E</a:t>
              </a:r>
            </a:p>
          </p:txBody>
        </p:sp>
        <p:sp>
          <p:nvSpPr>
            <p:cNvPr id="10" name="TextBox 9"/>
            <p:cNvSpPr txBox="1"/>
            <p:nvPr/>
          </p:nvSpPr>
          <p:spPr>
            <a:xfrm>
              <a:off x="6969089" y="3040559"/>
              <a:ext cx="58221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Adobe Devanagari" panose="02040503050201020203" pitchFamily="18" charset="0"/>
                  <a:ea typeface="+mn-ea"/>
                  <a:cs typeface="Adobe Devanagari" panose="02040503050201020203" pitchFamily="18" charset="0"/>
                </a:rPr>
                <a:t>R</a:t>
              </a:r>
            </a:p>
          </p:txBody>
        </p:sp>
        <p:sp>
          <p:nvSpPr>
            <p:cNvPr id="11" name="TextBox 10"/>
            <p:cNvSpPr txBox="1"/>
            <p:nvPr/>
          </p:nvSpPr>
          <p:spPr>
            <a:xfrm>
              <a:off x="5534401" y="3685453"/>
              <a:ext cx="75854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Adobe Devanagari" panose="02040503050201020203" pitchFamily="18" charset="0"/>
                  <a:ea typeface="+mn-ea"/>
                  <a:cs typeface="Adobe Devanagari" panose="02040503050201020203" pitchFamily="18" charset="0"/>
                </a:rPr>
                <a:t>M</a:t>
              </a:r>
            </a:p>
          </p:txBody>
        </p:sp>
        <p:sp>
          <p:nvSpPr>
            <p:cNvPr id="12" name="TextBox 11"/>
            <p:cNvSpPr txBox="1"/>
            <p:nvPr/>
          </p:nvSpPr>
          <p:spPr>
            <a:xfrm>
              <a:off x="4073149" y="3348335"/>
              <a:ext cx="62869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Adobe Devanagari" panose="02040503050201020203" pitchFamily="18" charset="0"/>
                  <a:ea typeface="+mn-ea"/>
                  <a:cs typeface="Adobe Devanagari" panose="02040503050201020203" pitchFamily="18" charset="0"/>
                </a:rPr>
                <a:t>A</a:t>
              </a:r>
            </a:p>
          </p:txBody>
        </p:sp>
      </p:grpSp>
      <p:sp>
        <p:nvSpPr>
          <p:cNvPr id="15" name="TextBox 14">
            <a:extLst>
              <a:ext uri="{FF2B5EF4-FFF2-40B4-BE49-F238E27FC236}">
                <a16:creationId xmlns:a16="http://schemas.microsoft.com/office/drawing/2014/main" id="{1DFFE999-60FC-5D46-A13C-4575E26114C7}"/>
              </a:ext>
            </a:extLst>
          </p:cNvPr>
          <p:cNvSpPr txBox="1"/>
          <p:nvPr/>
        </p:nvSpPr>
        <p:spPr>
          <a:xfrm>
            <a:off x="6059414" y="1578884"/>
            <a:ext cx="5654050" cy="1938992"/>
          </a:xfrm>
          <a:prstGeom prst="rect">
            <a:avLst/>
          </a:prstGeom>
          <a:solidFill>
            <a:srgbClr val="54B2DC"/>
          </a:solid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
                <a:prstClr val="black"/>
              </a:buClr>
              <a:buSzPts val="1200"/>
              <a:buFont typeface="Arial"/>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Hope, joy, gratitude, optimism, etc.</a:t>
            </a:r>
          </a:p>
          <a:p>
            <a:pPr marL="171450" marR="0" lvl="0" indent="-171450" algn="l" defTabSz="914400" rtl="0" eaLnBrk="1" fontAlgn="auto" latinLnBrk="0" hangingPunct="1">
              <a:lnSpc>
                <a:spcPct val="100000"/>
              </a:lnSpc>
              <a:spcBef>
                <a:spcPts val="0"/>
              </a:spcBef>
              <a:spcAft>
                <a:spcPts val="0"/>
              </a:spcAft>
              <a:buClr>
                <a:prstClr val="black"/>
              </a:buClr>
              <a:buSzPts val="1200"/>
              <a:buFont typeface="Arial"/>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Can help physicians be more open-minded when diagnosing patients or creating action plans.</a:t>
            </a:r>
          </a:p>
          <a:p>
            <a:pPr marL="171450" marR="0" lvl="0" indent="-171450" algn="l" defTabSz="914400" rtl="0" eaLnBrk="1" fontAlgn="auto" latinLnBrk="0" hangingPunct="1">
              <a:lnSpc>
                <a:spcPct val="100000"/>
              </a:lnSpc>
              <a:spcBef>
                <a:spcPts val="0"/>
              </a:spcBef>
              <a:spcAft>
                <a:spcPts val="0"/>
              </a:spcAft>
              <a:buClr>
                <a:prstClr val="black"/>
              </a:buClr>
              <a:buSzPts val="1200"/>
              <a:buFont typeface="Arial"/>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Improve vagal tone, associated with greater heart rate variability and physiologic benefits of pumping up the parasympathetic nervous system</a:t>
            </a:r>
          </a:p>
        </p:txBody>
      </p:sp>
      <p:sp>
        <p:nvSpPr>
          <p:cNvPr id="6" name="Rectangle 5">
            <a:extLst>
              <a:ext uri="{FF2B5EF4-FFF2-40B4-BE49-F238E27FC236}">
                <a16:creationId xmlns:a16="http://schemas.microsoft.com/office/drawing/2014/main" id="{E97840D0-C940-2544-82D6-8F1B3AFD1C96}"/>
              </a:ext>
            </a:extLst>
          </p:cNvPr>
          <p:cNvSpPr/>
          <p:nvPr/>
        </p:nvSpPr>
        <p:spPr>
          <a:xfrm>
            <a:off x="262335" y="4956694"/>
            <a:ext cx="1164315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Kok BE, Coffey KA, Cohn MA, et al. How positive emotions build physical health: perceived positive social connections account for the upward spiral between positive emotions and vagal tone.</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 Psychological Science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2013;24:1123-1132.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Estrada CA, Positive affect improves creative problem solving and influences reported sources of practice satisfaction in physicians. </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Motivation and Emotion</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1994;18:285-299.</a:t>
            </a:r>
          </a:p>
        </p:txBody>
      </p:sp>
      <p:sp>
        <p:nvSpPr>
          <p:cNvPr id="7" name="Rectangle 6"/>
          <p:cNvSpPr/>
          <p:nvPr/>
        </p:nvSpPr>
        <p:spPr>
          <a:xfrm>
            <a:off x="6059414" y="3479366"/>
            <a:ext cx="6096000" cy="1600438"/>
          </a:xfrm>
          <a:prstGeom prst="rect">
            <a:avLst/>
          </a:prstGeom>
        </p:spPr>
        <p:txBody>
          <a:bodyPr>
            <a:spAutoFit/>
          </a:bodyPr>
          <a:lstStyle/>
          <a:p>
            <a:pPr marL="171450" marR="0" lvl="0" indent="-171450" algn="l" defTabSz="914400" rtl="0" eaLnBrk="1" fontAlgn="auto" latinLnBrk="0" hangingPunct="1">
              <a:lnSpc>
                <a:spcPct val="100000"/>
              </a:lnSpc>
              <a:spcBef>
                <a:spcPts val="0"/>
              </a:spcBef>
              <a:spcAft>
                <a:spcPts val="0"/>
              </a:spcAft>
              <a:buClr>
                <a:prstClr val="black"/>
              </a:buClr>
              <a:buSzPts val="1200"/>
              <a:buFont typeface="Arial"/>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One study: When physicians received (but did not eat) candy to stimulate positive emotions before reviewing case information, the physicians were quicker and more accurate at solving the case.</a:t>
            </a:r>
          </a:p>
          <a:p>
            <a:pPr marL="171450" marR="0" lvl="0" indent="-171450" algn="l" defTabSz="914400" rtl="0" eaLnBrk="1" fontAlgn="auto" latinLnBrk="0" hangingPunct="1">
              <a:lnSpc>
                <a:spcPct val="100000"/>
              </a:lnSpc>
              <a:spcBef>
                <a:spcPts val="0"/>
              </a:spcBef>
              <a:spcAft>
                <a:spcPts val="0"/>
              </a:spcAft>
              <a:buClr>
                <a:prstClr val="black"/>
              </a:buClr>
              <a:buSzPts val="1200"/>
              <a:buFont typeface="Arial"/>
              <a:buChar char="•"/>
              <a:tabLst/>
              <a:defRPr/>
            </a:pP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765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500"/>
                                  </p:st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4638" y="681208"/>
            <a:ext cx="8963282" cy="1325563"/>
          </a:xfrm>
        </p:spPr>
        <p:txBody>
          <a:bodyPr>
            <a:normAutofit/>
          </a:bodyPr>
          <a:lstStyle/>
          <a:p>
            <a:r>
              <a:rPr lang="en-US" b="1">
                <a:solidFill>
                  <a:srgbClr val="7030A0"/>
                </a:solidFill>
                <a:cs typeface="Arial" panose="020B0604020202020204" pitchFamily="34" charset="0"/>
              </a:rPr>
              <a:t>Positive Emotion and Healthy Lifestyle </a:t>
            </a:r>
            <a:br>
              <a:rPr lang="en-US" b="1">
                <a:solidFill>
                  <a:srgbClr val="7030A0"/>
                </a:solidFill>
                <a:cs typeface="Arial" panose="020B0604020202020204" pitchFamily="34" charset="0"/>
              </a:rPr>
            </a:br>
            <a:endParaRPr lang="en-US" b="1">
              <a:solidFill>
                <a:srgbClr val="7030A0"/>
              </a:solidFill>
            </a:endParaRPr>
          </a:p>
        </p:txBody>
      </p:sp>
      <p:sp>
        <p:nvSpPr>
          <p:cNvPr id="3" name="Content Placeholder 2"/>
          <p:cNvSpPr>
            <a:spLocks noGrp="1"/>
          </p:cNvSpPr>
          <p:nvPr>
            <p:ph idx="1"/>
          </p:nvPr>
        </p:nvSpPr>
        <p:spPr>
          <a:xfrm>
            <a:off x="850392" y="2145792"/>
            <a:ext cx="11001829" cy="5410200"/>
          </a:xfrm>
        </p:spPr>
        <p:txBody>
          <a:bodyPr vert="horz" lIns="91440" tIns="45720" rIns="91440" bIns="45720" rtlCol="0" anchor="t">
            <a:normAutofit/>
          </a:bodyPr>
          <a:lstStyle/>
          <a:p>
            <a:r>
              <a:rPr lang="en-US" sz="2400"/>
              <a:t>The “upward spiral theory” </a:t>
            </a:r>
          </a:p>
          <a:p>
            <a:pPr lvl="1"/>
            <a:r>
              <a:rPr lang="en-US"/>
              <a:t>States that pleasant, intrinsic, natural emotions increase nonconscious (natural) motivation and positive health behaviors</a:t>
            </a:r>
          </a:p>
          <a:p>
            <a:pPr lvl="1"/>
            <a:r>
              <a:rPr lang="en-US"/>
              <a:t>Positive emotions build one’s psychological, social, and physical resources </a:t>
            </a:r>
          </a:p>
          <a:p>
            <a:pPr marL="0" indent="0">
              <a:buNone/>
            </a:pPr>
            <a:endParaRPr lang="en-US" sz="1200"/>
          </a:p>
          <a:p>
            <a:pPr marL="0" indent="0">
              <a:buNone/>
            </a:pPr>
            <a:endParaRPr lang="en-US" sz="1200"/>
          </a:p>
          <a:p>
            <a:pPr marL="0" indent="0">
              <a:buNone/>
            </a:pPr>
            <a:r>
              <a:rPr lang="en-US" sz="1200">
                <a:latin typeface="+mj-lt"/>
              </a:rPr>
              <a:t>Van Cappellen P, Rice EL, Catalino LI, et al. Positive affective processes underlie positive health behavior change. </a:t>
            </a:r>
            <a:r>
              <a:rPr lang="en-US" sz="1200" i="1">
                <a:latin typeface="+mj-lt"/>
              </a:rPr>
              <a:t>Psychol Health </a:t>
            </a:r>
            <a:r>
              <a:rPr lang="en-US" sz="1200">
                <a:latin typeface="+mj-lt"/>
              </a:rPr>
              <a:t> 2018;33(1):77-97.</a:t>
            </a:r>
          </a:p>
          <a:p>
            <a:pPr marL="0" indent="0">
              <a:buNone/>
            </a:pPr>
            <a:r>
              <a:rPr lang="en-US" sz="1200">
                <a:latin typeface="+mj-lt"/>
              </a:rPr>
              <a:t>Kok BE, Coffey KA, Cohn MA, t al. How positive emotions build positive health: perceived positive social connections account for the upward spiral between positive emotions and vagal tone. </a:t>
            </a:r>
            <a:r>
              <a:rPr lang="en-US" sz="1200" i="1">
                <a:latin typeface="+mj-lt"/>
              </a:rPr>
              <a:t>Psychological Science </a:t>
            </a:r>
            <a:r>
              <a:rPr lang="en-US" sz="1200">
                <a:latin typeface="+mj-lt"/>
              </a:rPr>
              <a:t>2013;24(7):1123-1132</a:t>
            </a:r>
          </a:p>
          <a:p>
            <a:endParaRPr lang="en-US" sz="1300"/>
          </a:p>
          <a:p>
            <a:pPr marL="0" indent="0">
              <a:buNone/>
            </a:pPr>
            <a:endParaRPr lang="en-US" sz="1800">
              <a:latin typeface="+mj-lt"/>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4204" t="16249" r="62530"/>
          <a:stretch/>
        </p:blipFill>
        <p:spPr>
          <a:xfrm>
            <a:off x="10037920" y="219417"/>
            <a:ext cx="1926839" cy="2249143"/>
          </a:xfrm>
          <a:prstGeom prst="rect">
            <a:avLst/>
          </a:prstGeom>
        </p:spPr>
      </p:pic>
    </p:spTree>
    <p:extLst>
      <p:ext uri="{BB962C8B-B14F-4D97-AF65-F5344CB8AC3E}">
        <p14:creationId xmlns:p14="http://schemas.microsoft.com/office/powerpoint/2010/main" val="40929081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2"/>
          <p:cNvSpPr txBox="1">
            <a:spLocks noGrp="1"/>
          </p:cNvSpPr>
          <p:nvPr>
            <p:ph type="title"/>
          </p:nvPr>
        </p:nvSpPr>
        <p:spPr>
          <a:xfrm>
            <a:off x="1047750" y="358120"/>
            <a:ext cx="10515600" cy="1325563"/>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chemeClr val="lt1"/>
              </a:buClr>
              <a:buSzPts val="4400"/>
              <a:buFont typeface="Arial"/>
              <a:buNone/>
            </a:pPr>
            <a:r>
              <a:rPr lang="en-US" b="1">
                <a:solidFill>
                  <a:srgbClr val="7030A0"/>
                </a:solidFill>
              </a:rPr>
              <a:t>Engagement</a:t>
            </a:r>
            <a:endParaRPr b="1">
              <a:solidFill>
                <a:srgbClr val="7030A0"/>
              </a:solidFill>
            </a:endParaRPr>
          </a:p>
        </p:txBody>
      </p:sp>
      <p:graphicFrame>
        <p:nvGraphicFramePr>
          <p:cNvPr id="4" name="Chart 3"/>
          <p:cNvGraphicFramePr/>
          <p:nvPr/>
        </p:nvGraphicFramePr>
        <p:xfrm>
          <a:off x="2951557" y="1201585"/>
          <a:ext cx="5181600" cy="343778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4506999" y="1701701"/>
            <a:ext cx="54534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Adobe Devanagari" panose="02040503050201020203" pitchFamily="18" charset="0"/>
                <a:ea typeface="+mn-ea"/>
                <a:cs typeface="Adobe Devanagari" panose="02040503050201020203" pitchFamily="18" charset="0"/>
              </a:rPr>
              <a:t>P</a:t>
            </a:r>
          </a:p>
        </p:txBody>
      </p:sp>
      <p:sp>
        <p:nvSpPr>
          <p:cNvPr id="9" name="TextBox 8"/>
          <p:cNvSpPr txBox="1"/>
          <p:nvPr/>
        </p:nvSpPr>
        <p:spPr>
          <a:xfrm>
            <a:off x="5716729" y="1576165"/>
            <a:ext cx="512335" cy="9152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Adobe Devanagari" panose="02040503050201020203" pitchFamily="18" charset="0"/>
                <a:ea typeface="+mn-ea"/>
                <a:cs typeface="Adobe Devanagari" panose="02040503050201020203" pitchFamily="18" charset="0"/>
              </a:rPr>
              <a:t>E</a:t>
            </a:r>
          </a:p>
        </p:txBody>
      </p:sp>
      <p:sp>
        <p:nvSpPr>
          <p:cNvPr id="10" name="TextBox 9"/>
          <p:cNvSpPr txBox="1"/>
          <p:nvPr/>
        </p:nvSpPr>
        <p:spPr>
          <a:xfrm>
            <a:off x="7174544" y="2391172"/>
            <a:ext cx="58221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Adobe Devanagari" panose="02040503050201020203" pitchFamily="18" charset="0"/>
                <a:ea typeface="+mn-ea"/>
                <a:cs typeface="Adobe Devanagari" panose="02040503050201020203" pitchFamily="18" charset="0"/>
              </a:rPr>
              <a:t>R</a:t>
            </a:r>
          </a:p>
        </p:txBody>
      </p:sp>
      <p:sp>
        <p:nvSpPr>
          <p:cNvPr id="11" name="TextBox 10"/>
          <p:cNvSpPr txBox="1"/>
          <p:nvPr/>
        </p:nvSpPr>
        <p:spPr>
          <a:xfrm>
            <a:off x="5651807" y="2986438"/>
            <a:ext cx="75854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Adobe Devanagari" panose="02040503050201020203" pitchFamily="18" charset="0"/>
                <a:ea typeface="+mn-ea"/>
                <a:cs typeface="Adobe Devanagari" panose="02040503050201020203" pitchFamily="18" charset="0"/>
              </a:rPr>
              <a:t>M</a:t>
            </a:r>
          </a:p>
        </p:txBody>
      </p:sp>
      <p:sp>
        <p:nvSpPr>
          <p:cNvPr id="12" name="TextBox 11"/>
          <p:cNvSpPr txBox="1"/>
          <p:nvPr/>
        </p:nvSpPr>
        <p:spPr>
          <a:xfrm>
            <a:off x="4058842" y="2563184"/>
            <a:ext cx="62869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Adobe Devanagari" panose="02040503050201020203" pitchFamily="18" charset="0"/>
                <a:ea typeface="+mn-ea"/>
                <a:cs typeface="Adobe Devanagari" panose="02040503050201020203" pitchFamily="18" charset="0"/>
              </a:rPr>
              <a:t>A</a:t>
            </a:r>
          </a:p>
        </p:txBody>
      </p:sp>
      <p:sp>
        <p:nvSpPr>
          <p:cNvPr id="13" name="TextBox 12"/>
          <p:cNvSpPr txBox="1"/>
          <p:nvPr/>
        </p:nvSpPr>
        <p:spPr>
          <a:xfrm>
            <a:off x="8485337" y="1103982"/>
            <a:ext cx="3491345" cy="2554545"/>
          </a:xfrm>
          <a:prstGeom prst="rect">
            <a:avLst/>
          </a:prstGeom>
          <a:solidFill>
            <a:srgbClr val="92C646"/>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Increases positive neurotransmitters and hormones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Elevates well-being and general health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Finding engagement/flow at work is positively related to health</a:t>
            </a:r>
          </a:p>
        </p:txBody>
      </p:sp>
      <p:sp>
        <p:nvSpPr>
          <p:cNvPr id="18" name="TextBox 17">
            <a:extLst>
              <a:ext uri="{FF2B5EF4-FFF2-40B4-BE49-F238E27FC236}">
                <a16:creationId xmlns:a16="http://schemas.microsoft.com/office/drawing/2014/main" id="{ED61C018-E6EE-EA42-9312-D02CB0A41D93}"/>
              </a:ext>
            </a:extLst>
          </p:cNvPr>
          <p:cNvSpPr txBox="1"/>
          <p:nvPr/>
        </p:nvSpPr>
        <p:spPr>
          <a:xfrm>
            <a:off x="348349" y="4332304"/>
            <a:ext cx="1176142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Engagement in a “flow” state means finding enjoyment in an activity so much that you become completely engrossed in what you are doing or experiencing, losing track of time. </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
                <a:prstClr val="black"/>
              </a:buClr>
              <a:buSzPts val="1200"/>
              <a:buFont typeface="Arial"/>
              <a:buChar char="•"/>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Czikszentmihalyi M. </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Flow: The Psychology of Optimal Experience.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New York, NY: Harper and Row, 1990.</a:t>
            </a:r>
          </a:p>
          <a:p>
            <a:pPr marL="171450" marR="0" lvl="0" indent="-171450" algn="l" defTabSz="914400" rtl="0" eaLnBrk="1" fontAlgn="auto" latinLnBrk="0" hangingPunct="1">
              <a:lnSpc>
                <a:spcPct val="100000"/>
              </a:lnSpc>
              <a:spcBef>
                <a:spcPts val="0"/>
              </a:spcBef>
              <a:spcAft>
                <a:spcPts val="0"/>
              </a:spcAft>
              <a:buClr>
                <a:prstClr val="black"/>
              </a:buClr>
              <a:buSzPts val="1200"/>
              <a:buFont typeface="Arial"/>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063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500"/>
                                  </p:st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 0"/>
          <p:cNvSpPr txBox="1">
            <a:spLocks noGrp="1"/>
          </p:cNvSpPr>
          <p:nvPr>
            <p:ph type="title"/>
          </p:nvPr>
        </p:nvSpPr>
        <p:spPr>
          <a:xfrm>
            <a:off x="0" y="3752849"/>
            <a:ext cx="3004457" cy="2452687"/>
          </a:xfrm>
          <a:prstGeom prst="rect">
            <a:avLst/>
          </a:prstGeom>
        </p:spPr>
        <p:txBody>
          <a:bodyPr vert="horz" lIns="91440" tIns="45720" rIns="91440" bIns="45720" anchor="ctr">
            <a:normAutofit/>
          </a:bodyPr>
          <a:lstStyle/>
          <a:p>
            <a:pPr marL="0" indent="0" defTabSz="914400" rtl="0" eaLnBrk="1" latinLnBrk="0" hangingPunct="1">
              <a:buFontTx/>
              <a:buNone/>
            </a:pPr>
            <a:r>
              <a:rPr lang="en-US" sz="3600" b="1">
                <a:solidFill>
                  <a:srgbClr val="7030A0"/>
                </a:solidFill>
                <a:latin typeface="Calibri Light" charset="0"/>
                <a:ea typeface="Calibri Light" charset="0"/>
                <a:sym typeface="Segoe UI" charset="0"/>
              </a:rPr>
              <a:t>Objectives </a:t>
            </a:r>
            <a:br>
              <a:rPr lang="en-US" sz="3600" b="1">
                <a:solidFill>
                  <a:srgbClr val="7030A0"/>
                </a:solidFill>
                <a:latin typeface="Calibri Light" charset="0"/>
                <a:ea typeface="Calibri Light" charset="0"/>
                <a:sym typeface="Segoe UI" charset="0"/>
              </a:rPr>
            </a:br>
            <a:r>
              <a:rPr lang="en-US" sz="3600" b="1">
                <a:solidFill>
                  <a:srgbClr val="7030A0"/>
                </a:solidFill>
                <a:latin typeface="Calibri Light" charset="0"/>
                <a:ea typeface="Calibri Light" charset="0"/>
                <a:sym typeface="Segoe UI" charset="0"/>
              </a:rPr>
              <a:t>and goals</a:t>
            </a:r>
            <a:endParaRPr lang="en-US" altLang="ko-KR" sz="3600" b="1">
              <a:solidFill>
                <a:srgbClr val="7030A0"/>
              </a:solidFill>
              <a:latin typeface="Calibri Light" charset="0"/>
              <a:ea typeface="Calibri Light" charset="0"/>
              <a:sym typeface="Segoe UI" charset="0"/>
            </a:endParaRPr>
          </a:p>
        </p:txBody>
      </p:sp>
      <p:pic>
        <p:nvPicPr>
          <p:cNvPr id="4" name="Picture 3">
            <a:extLst>
              <a:ext uri="{FF2B5EF4-FFF2-40B4-BE49-F238E27FC236}">
                <a16:creationId xmlns:a16="http://schemas.microsoft.com/office/drawing/2014/main" id="{32B05CF8-1C24-3CB3-41B7-EAB5E868A535}"/>
              </a:ext>
            </a:extLst>
          </p:cNvPr>
          <p:cNvPicPr>
            <a:picLocks noChangeAspect="1"/>
          </p:cNvPicPr>
          <p:nvPr/>
        </p:nvPicPr>
        <p:blipFill rotWithShape="1">
          <a:blip r:embed="rId3"/>
          <a:srcRect t="25749" b="25750"/>
          <a:stretch/>
        </p:blipFill>
        <p:spPr>
          <a:xfrm>
            <a:off x="20" y="10"/>
            <a:ext cx="12191980" cy="342898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Rect 0"/>
          <p:cNvSpPr txBox="1">
            <a:spLocks noGrp="1"/>
          </p:cNvSpPr>
          <p:nvPr>
            <p:ph/>
          </p:nvPr>
        </p:nvSpPr>
        <p:spPr>
          <a:xfrm>
            <a:off x="2699657" y="3429001"/>
            <a:ext cx="9347341" cy="3429000"/>
          </a:xfrm>
          <a:prstGeom prst="rect">
            <a:avLst/>
          </a:prstGeom>
        </p:spPr>
        <p:txBody>
          <a:bodyPr vert="horz" lIns="91440" tIns="45720" rIns="91440" bIns="45720" anchor="ctr">
            <a:normAutofit fontScale="92500" lnSpcReduction="10000"/>
          </a:bodyPr>
          <a:lstStyle/>
          <a:p>
            <a:pPr marL="971550" lvl="1" indent="-514350" defTabSz="914400" rtl="0" eaLnBrk="1" latinLnBrk="0" hangingPunct="1">
              <a:lnSpc>
                <a:spcPct val="90000"/>
              </a:lnSpc>
              <a:spcAft>
                <a:spcPts val="600"/>
              </a:spcAft>
              <a:buFont typeface="+mj-lt"/>
              <a:buAutoNum type="arabicPeriod"/>
            </a:pPr>
            <a:r>
              <a:rPr lang="en-US" sz="2400">
                <a:latin typeface="Calibri"/>
                <a:ea typeface="Calibri"/>
                <a:cs typeface="Calibri"/>
                <a:sym typeface="Segoe UI" charset="0"/>
              </a:rPr>
              <a:t>Review Whole health person centric approach to health.</a:t>
            </a:r>
          </a:p>
          <a:p>
            <a:pPr marL="971550" lvl="1" indent="-514350" rtl="0">
              <a:lnSpc>
                <a:spcPct val="90000"/>
              </a:lnSpc>
              <a:spcAft>
                <a:spcPts val="600"/>
              </a:spcAft>
              <a:buFont typeface="+mj-lt"/>
              <a:buAutoNum type="arabicPeriod"/>
            </a:pPr>
            <a:r>
              <a:rPr lang="en-US" sz="2400">
                <a:latin typeface="Calibri"/>
                <a:ea typeface="Calibri"/>
                <a:cs typeface="Calibri"/>
                <a:sym typeface="Segoe UI" charset="0"/>
              </a:rPr>
              <a:t>Conduct brief flourishing and other self-assessments</a:t>
            </a:r>
            <a:endParaRPr lang="en-US" altLang="ko-KR" sz="2400">
              <a:latin typeface="Calibri"/>
              <a:ea typeface="Calibri"/>
              <a:cs typeface="Calibri"/>
              <a:sym typeface="Segoe UI" charset="0"/>
            </a:endParaRPr>
          </a:p>
          <a:p>
            <a:pPr marL="971550" lvl="1" indent="-514350" defTabSz="914400" rtl="0" eaLnBrk="1" latinLnBrk="0" hangingPunct="1">
              <a:lnSpc>
                <a:spcPct val="90000"/>
              </a:lnSpc>
              <a:spcAft>
                <a:spcPts val="600"/>
              </a:spcAft>
              <a:buFont typeface="+mj-lt"/>
              <a:buAutoNum type="arabicPeriod"/>
            </a:pPr>
            <a:r>
              <a:rPr lang="en-US" sz="2400">
                <a:latin typeface="Calibri"/>
                <a:ea typeface="Calibri"/>
                <a:cs typeface="Calibri"/>
                <a:sym typeface="Segoe UI" charset="0"/>
              </a:rPr>
              <a:t>Develop individual action steps in achieving and sustaining a comprehensive healthy lifestyle, including a whole food plant-based diet, physically activity, sleep, avoidance of risky substances, stress management, and positive psychology activities</a:t>
            </a:r>
            <a:endParaRPr lang="en-US" altLang="ko-KR" sz="2400">
              <a:latin typeface="Calibri"/>
              <a:ea typeface="Calibri"/>
              <a:cs typeface="Calibri"/>
              <a:sym typeface="Segoe UI" charset="0"/>
            </a:endParaRPr>
          </a:p>
          <a:p>
            <a:pPr marL="971550" lvl="1" indent="-514350" defTabSz="914400" rtl="0" eaLnBrk="1" latinLnBrk="0" hangingPunct="1">
              <a:lnSpc>
                <a:spcPct val="90000"/>
              </a:lnSpc>
              <a:spcAft>
                <a:spcPts val="600"/>
              </a:spcAft>
              <a:buFont typeface="+mj-lt"/>
              <a:buAutoNum type="arabicPeriod"/>
            </a:pPr>
            <a:r>
              <a:rPr lang="en-US" sz="2400">
                <a:latin typeface="Calibri"/>
                <a:ea typeface="Calibri"/>
                <a:cs typeface="Calibri"/>
                <a:sym typeface="Segoe UI" charset="0"/>
              </a:rPr>
              <a:t>Apply positive psychology activities in personal action plans for emotional and physical well-being</a:t>
            </a:r>
            <a:endParaRPr lang="en-US" altLang="ko-KR" sz="2400">
              <a:latin typeface="Calibri"/>
              <a:ea typeface="Calibri"/>
              <a:cs typeface="Calibri"/>
              <a:sym typeface="Segoe UI" charset="0"/>
            </a:endParaRPr>
          </a:p>
          <a:p>
            <a:pPr marL="971550" lvl="1" indent="-514350" rtl="0">
              <a:lnSpc>
                <a:spcPct val="90000"/>
              </a:lnSpc>
              <a:spcAft>
                <a:spcPts val="600"/>
              </a:spcAft>
              <a:buFont typeface="+mj-lt"/>
              <a:buAutoNum type="arabicPeriod"/>
            </a:pPr>
            <a:r>
              <a:rPr lang="en-US" sz="2400">
                <a:latin typeface="Calibri"/>
                <a:ea typeface="Calibri"/>
                <a:cs typeface="Calibri"/>
                <a:sym typeface="Segoe UI" charset="0"/>
              </a:rPr>
              <a:t>Adopt strategies for influencing health care workplace culture to support the well-being of health teams. </a:t>
            </a:r>
            <a:endParaRPr lang="en-US" altLang="ko-KR" sz="2400">
              <a:latin typeface="Calibri" charset="0"/>
              <a:ea typeface="Calibri" charset="0"/>
              <a:sym typeface="Segoe UI" charset="0"/>
            </a:endParaRPr>
          </a:p>
          <a:p>
            <a:pPr marL="228600" indent="-228600" defTabSz="914400" rtl="0" eaLnBrk="1" latinLnBrk="0" hangingPunct="1">
              <a:lnSpc>
                <a:spcPct val="90000"/>
              </a:lnSpc>
              <a:spcAft>
                <a:spcPts val="600"/>
              </a:spcAft>
              <a:buFont typeface="Arial"/>
              <a:buChar char="•"/>
            </a:pPr>
            <a:endParaRPr lang="en-US" altLang="ko-KR" sz="1500">
              <a:latin typeface="Calibri" charset="0"/>
              <a:ea typeface="Calibri" charset="0"/>
              <a:sym typeface="Segoe UI"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2"/>
          <p:cNvSpPr txBox="1">
            <a:spLocks noGrp="1"/>
          </p:cNvSpPr>
          <p:nvPr>
            <p:ph type="title"/>
          </p:nvPr>
        </p:nvSpPr>
        <p:spPr>
          <a:xfrm>
            <a:off x="1676400" y="305384"/>
            <a:ext cx="10515600" cy="1325563"/>
          </a:xfrm>
          <a:prstGeom prst="rect">
            <a:avLst/>
          </a:prstGeom>
          <a:noFill/>
          <a:ln>
            <a:noFill/>
          </a:ln>
        </p:spPr>
        <p:txBody>
          <a:bodyPr spcFirstLastPara="1" wrap="square" lIns="91425" tIns="45700" rIns="91425" bIns="45700" anchor="ctr" anchorCtr="0">
            <a:noAutofit/>
          </a:bodyPr>
          <a:lstStyle/>
          <a:p>
            <a:pPr lvl="0">
              <a:spcBef>
                <a:spcPts val="0"/>
              </a:spcBef>
              <a:buClr>
                <a:schemeClr val="lt1"/>
              </a:buClr>
              <a:buSzPts val="4400"/>
            </a:pPr>
            <a:r>
              <a:rPr lang="en-US" b="1">
                <a:solidFill>
                  <a:srgbClr val="7030A0"/>
                </a:solidFill>
              </a:rPr>
              <a:t>Relationships</a:t>
            </a:r>
            <a:endParaRPr b="1">
              <a:solidFill>
                <a:srgbClr val="7030A0"/>
              </a:solidFill>
            </a:endParaRPr>
          </a:p>
        </p:txBody>
      </p:sp>
      <p:grpSp>
        <p:nvGrpSpPr>
          <p:cNvPr id="2" name="Group 1">
            <a:extLst>
              <a:ext uri="{FF2B5EF4-FFF2-40B4-BE49-F238E27FC236}">
                <a16:creationId xmlns:a16="http://schemas.microsoft.com/office/drawing/2014/main" id="{3D7A8B57-6C22-BD43-8DC5-E5E00A0173A9}"/>
              </a:ext>
            </a:extLst>
          </p:cNvPr>
          <p:cNvGrpSpPr/>
          <p:nvPr/>
        </p:nvGrpSpPr>
        <p:grpSpPr>
          <a:xfrm>
            <a:off x="6258320" y="2783503"/>
            <a:ext cx="5181600" cy="3437782"/>
            <a:chOff x="2992582" y="1939636"/>
            <a:chExt cx="5181600" cy="3437782"/>
          </a:xfrm>
        </p:grpSpPr>
        <p:graphicFrame>
          <p:nvGraphicFramePr>
            <p:cNvPr id="4" name="Chart 3"/>
            <p:cNvGraphicFramePr/>
            <p:nvPr/>
          </p:nvGraphicFramePr>
          <p:xfrm>
            <a:off x="2992582" y="1939636"/>
            <a:ext cx="5181600" cy="343778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4585855" y="2493819"/>
              <a:ext cx="54534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Adobe Devanagari" panose="02040503050201020203" pitchFamily="18" charset="0"/>
                  <a:ea typeface="+mn-ea"/>
                  <a:cs typeface="Adobe Devanagari" panose="02040503050201020203" pitchFamily="18" charset="0"/>
                </a:rPr>
                <a:t>P</a:t>
              </a:r>
            </a:p>
          </p:txBody>
        </p:sp>
        <p:sp>
          <p:nvSpPr>
            <p:cNvPr id="9" name="TextBox 8"/>
            <p:cNvSpPr txBox="1"/>
            <p:nvPr/>
          </p:nvSpPr>
          <p:spPr>
            <a:xfrm>
              <a:off x="5815314" y="2344170"/>
              <a:ext cx="55175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Adobe Devanagari" panose="02040503050201020203" pitchFamily="18" charset="0"/>
                  <a:ea typeface="+mn-ea"/>
                  <a:cs typeface="Adobe Devanagari" panose="02040503050201020203" pitchFamily="18" charset="0"/>
                </a:rPr>
                <a:t>E</a:t>
              </a:r>
            </a:p>
          </p:txBody>
        </p:sp>
        <p:sp>
          <p:nvSpPr>
            <p:cNvPr id="10" name="TextBox 9"/>
            <p:cNvSpPr txBox="1"/>
            <p:nvPr/>
          </p:nvSpPr>
          <p:spPr>
            <a:xfrm>
              <a:off x="6969089" y="3040559"/>
              <a:ext cx="58221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Adobe Devanagari" panose="02040503050201020203" pitchFamily="18" charset="0"/>
                  <a:ea typeface="+mn-ea"/>
                  <a:cs typeface="Adobe Devanagari" panose="02040503050201020203" pitchFamily="18" charset="0"/>
                </a:rPr>
                <a:t>R</a:t>
              </a:r>
            </a:p>
          </p:txBody>
        </p:sp>
        <p:sp>
          <p:nvSpPr>
            <p:cNvPr id="11" name="TextBox 10"/>
            <p:cNvSpPr txBox="1"/>
            <p:nvPr/>
          </p:nvSpPr>
          <p:spPr>
            <a:xfrm>
              <a:off x="5534401" y="3685453"/>
              <a:ext cx="75854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Adobe Devanagari" panose="02040503050201020203" pitchFamily="18" charset="0"/>
                  <a:ea typeface="+mn-ea"/>
                  <a:cs typeface="Adobe Devanagari" panose="02040503050201020203" pitchFamily="18" charset="0"/>
                </a:rPr>
                <a:t>M</a:t>
              </a:r>
            </a:p>
          </p:txBody>
        </p:sp>
        <p:sp>
          <p:nvSpPr>
            <p:cNvPr id="12" name="TextBox 11"/>
            <p:cNvSpPr txBox="1"/>
            <p:nvPr/>
          </p:nvSpPr>
          <p:spPr>
            <a:xfrm>
              <a:off x="4073149" y="3348335"/>
              <a:ext cx="62869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Adobe Devanagari" panose="02040503050201020203" pitchFamily="18" charset="0"/>
                  <a:ea typeface="+mn-ea"/>
                  <a:cs typeface="Adobe Devanagari" panose="02040503050201020203" pitchFamily="18" charset="0"/>
                </a:rPr>
                <a:t>A</a:t>
              </a:r>
            </a:p>
          </p:txBody>
        </p:sp>
      </p:grpSp>
      <p:sp>
        <p:nvSpPr>
          <p:cNvPr id="13" name="TextBox 12"/>
          <p:cNvSpPr txBox="1"/>
          <p:nvPr/>
        </p:nvSpPr>
        <p:spPr>
          <a:xfrm>
            <a:off x="6463395" y="469438"/>
            <a:ext cx="5432028" cy="2554545"/>
          </a:xfrm>
          <a:prstGeom prst="rect">
            <a:avLst/>
          </a:prstGeom>
          <a:solidFill>
            <a:schemeClr val="accent5">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People with strong social relationships have: </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Less feelings of isolation</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More hope and optimism</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Higher self-efficacy</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Greater well-being</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More life satisfaction</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Better health outcomes</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Greater longevity</a:t>
            </a:r>
          </a:p>
        </p:txBody>
      </p:sp>
      <p:sp>
        <p:nvSpPr>
          <p:cNvPr id="15" name="TextBox 14">
            <a:extLst>
              <a:ext uri="{FF2B5EF4-FFF2-40B4-BE49-F238E27FC236}">
                <a16:creationId xmlns:a16="http://schemas.microsoft.com/office/drawing/2014/main" id="{97FD3BD8-12C0-274F-A614-B0782D07ACD2}"/>
              </a:ext>
            </a:extLst>
          </p:cNvPr>
          <p:cNvSpPr txBox="1"/>
          <p:nvPr/>
        </p:nvSpPr>
        <p:spPr>
          <a:xfrm>
            <a:off x="677092" y="1562715"/>
            <a:ext cx="5748314"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 longitudinal study (Harvard Adult Development Study, began in 1938 and still ongoing) found that positive social connection was the </a:t>
            </a:r>
            <a:r>
              <a:rPr kumimoji="0" lang="en-US" sz="2400" b="0" i="1" u="none" strike="noStrike" kern="1200" cap="none" spc="0" normalizeH="0" baseline="0" noProof="0">
                <a:ln>
                  <a:noFill/>
                </a:ln>
                <a:solidFill>
                  <a:prstClr val="black"/>
                </a:solidFill>
                <a:effectLst/>
                <a:uLnTx/>
                <a:uFillTx/>
                <a:latin typeface="Calibri" panose="020F0502020204030204"/>
                <a:ea typeface="+mn-ea"/>
                <a:cs typeface="+mn-cs"/>
              </a:rPr>
              <a:t>single most important factor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associated with happiness, physical health, and longevity. </a:t>
            </a:r>
          </a:p>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a:p>
            <a:pPr marL="171450" marR="0" lvl="0" indent="-171450" algn="l" defTabSz="914400" rtl="0" eaLnBrk="1" fontAlgn="auto" latinLnBrk="0" hangingPunct="1">
              <a:lnSpc>
                <a:spcPct val="100000"/>
              </a:lnSpc>
              <a:spcBef>
                <a:spcPts val="0"/>
              </a:spcBef>
              <a:spcAft>
                <a:spcPts val="0"/>
              </a:spcAft>
              <a:buClr>
                <a:prstClr val="black"/>
              </a:buClr>
              <a:buSzPts val="1200"/>
              <a:buFont typeface="Arial"/>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Arial"/>
            </a:endParaRPr>
          </a:p>
          <a:p>
            <a:pPr marL="171450" marR="0" lvl="0" indent="-171450" algn="l" defTabSz="914400" rtl="0" eaLnBrk="1" fontAlgn="auto" latinLnBrk="0" hangingPunct="1">
              <a:lnSpc>
                <a:spcPct val="100000"/>
              </a:lnSpc>
              <a:spcBef>
                <a:spcPts val="0"/>
              </a:spcBef>
              <a:spcAft>
                <a:spcPts val="0"/>
              </a:spcAft>
              <a:buClr>
                <a:prstClr val="black"/>
              </a:buClr>
              <a:buSzPts val="1200"/>
              <a:buFont typeface="Arial"/>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Arial"/>
            </a:endParaRPr>
          </a:p>
          <a:p>
            <a:pPr marL="171450" marR="0" lvl="0" indent="-171450" algn="l" defTabSz="914400" rtl="0" eaLnBrk="1" fontAlgn="auto" latinLnBrk="0" hangingPunct="1">
              <a:lnSpc>
                <a:spcPct val="100000"/>
              </a:lnSpc>
              <a:spcBef>
                <a:spcPts val="0"/>
              </a:spcBef>
              <a:spcAft>
                <a:spcPts val="0"/>
              </a:spcAft>
              <a:buClr>
                <a:prstClr val="black"/>
              </a:buClr>
              <a:buSzPts val="1200"/>
              <a:buFont typeface="Arial"/>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Arial"/>
                <a:cs typeface="Calibri" panose="020F0502020204030204" pitchFamily="34" charset="0"/>
                <a:sym typeface="Arial"/>
              </a:rPr>
              <a:t> </a:t>
            </a:r>
          </a:p>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6" name="Rectangle 5"/>
          <p:cNvSpPr/>
          <p:nvPr/>
        </p:nvSpPr>
        <p:spPr>
          <a:xfrm>
            <a:off x="805812" y="4325789"/>
            <a:ext cx="5452508"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Vaillant G E. Triumphs of Experience: The Men of the Harvard Grant Study, Cambridge, MA: Belknap Press, An imprint of Harvard University Press. 2012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Vaillant GE. Aging Well: Surprising Guideposts to a Happier Life from the Landmark Study of Adult Development. New York, NY: Little, Brown and Spark,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Hatchette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Book Group, 2002.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Vaillant GE. Adaptation to Life. Cambridge, MA: Harvard University Press, 1998.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https://www.adultdevelopmenttsudy.org</a:t>
            </a:r>
          </a:p>
        </p:txBody>
      </p:sp>
    </p:spTree>
    <p:extLst>
      <p:ext uri="{BB962C8B-B14F-4D97-AF65-F5344CB8AC3E}">
        <p14:creationId xmlns:p14="http://schemas.microsoft.com/office/powerpoint/2010/main" val="316441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500"/>
                                  </p:st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2"/>
          <p:cNvSpPr txBox="1">
            <a:spLocks noGrp="1"/>
          </p:cNvSpPr>
          <p:nvPr>
            <p:ph type="title"/>
          </p:nvPr>
        </p:nvSpPr>
        <p:spPr>
          <a:xfrm>
            <a:off x="1155192" y="334504"/>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400"/>
              <a:buFont typeface="Arial"/>
              <a:buNone/>
            </a:pPr>
            <a:r>
              <a:rPr lang="en-US" b="1">
                <a:solidFill>
                  <a:srgbClr val="7030A0"/>
                </a:solidFill>
              </a:rPr>
              <a:t>Meaning</a:t>
            </a:r>
            <a:endParaRPr b="1">
              <a:solidFill>
                <a:srgbClr val="7030A0"/>
              </a:solidFill>
            </a:endParaRPr>
          </a:p>
        </p:txBody>
      </p:sp>
      <p:grpSp>
        <p:nvGrpSpPr>
          <p:cNvPr id="2" name="Group 1">
            <a:extLst>
              <a:ext uri="{FF2B5EF4-FFF2-40B4-BE49-F238E27FC236}">
                <a16:creationId xmlns:a16="http://schemas.microsoft.com/office/drawing/2014/main" id="{96E6772E-12B6-4E4C-95EC-31078BCC2434}"/>
              </a:ext>
            </a:extLst>
          </p:cNvPr>
          <p:cNvGrpSpPr/>
          <p:nvPr/>
        </p:nvGrpSpPr>
        <p:grpSpPr>
          <a:xfrm>
            <a:off x="914400" y="1279281"/>
            <a:ext cx="5181600" cy="3437782"/>
            <a:chOff x="2992582" y="1939636"/>
            <a:chExt cx="5181600" cy="3437782"/>
          </a:xfrm>
        </p:grpSpPr>
        <p:graphicFrame>
          <p:nvGraphicFramePr>
            <p:cNvPr id="4" name="Chart 3"/>
            <p:cNvGraphicFramePr/>
            <p:nvPr/>
          </p:nvGraphicFramePr>
          <p:xfrm>
            <a:off x="2992582" y="1939636"/>
            <a:ext cx="5181600" cy="343778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4585855" y="2493819"/>
              <a:ext cx="54534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Adobe Devanagari" panose="02040503050201020203" pitchFamily="18" charset="0"/>
                  <a:ea typeface="+mn-ea"/>
                  <a:cs typeface="Adobe Devanagari" panose="02040503050201020203" pitchFamily="18" charset="0"/>
                </a:rPr>
                <a:t>P</a:t>
              </a:r>
            </a:p>
          </p:txBody>
        </p:sp>
        <p:sp>
          <p:nvSpPr>
            <p:cNvPr id="9" name="TextBox 8"/>
            <p:cNvSpPr txBox="1"/>
            <p:nvPr/>
          </p:nvSpPr>
          <p:spPr>
            <a:xfrm>
              <a:off x="5815314" y="2344170"/>
              <a:ext cx="55175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Adobe Devanagari" panose="02040503050201020203" pitchFamily="18" charset="0"/>
                  <a:ea typeface="+mn-ea"/>
                  <a:cs typeface="Adobe Devanagari" panose="02040503050201020203" pitchFamily="18" charset="0"/>
                </a:rPr>
                <a:t>E</a:t>
              </a:r>
            </a:p>
          </p:txBody>
        </p:sp>
        <p:sp>
          <p:nvSpPr>
            <p:cNvPr id="10" name="TextBox 9"/>
            <p:cNvSpPr txBox="1"/>
            <p:nvPr/>
          </p:nvSpPr>
          <p:spPr>
            <a:xfrm>
              <a:off x="6969089" y="3040559"/>
              <a:ext cx="58221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Adobe Devanagari" panose="02040503050201020203" pitchFamily="18" charset="0"/>
                  <a:ea typeface="+mn-ea"/>
                  <a:cs typeface="Adobe Devanagari" panose="02040503050201020203" pitchFamily="18" charset="0"/>
                </a:rPr>
                <a:t>R</a:t>
              </a:r>
            </a:p>
          </p:txBody>
        </p:sp>
        <p:sp>
          <p:nvSpPr>
            <p:cNvPr id="11" name="TextBox 10"/>
            <p:cNvSpPr txBox="1"/>
            <p:nvPr/>
          </p:nvSpPr>
          <p:spPr>
            <a:xfrm>
              <a:off x="5534401" y="3685453"/>
              <a:ext cx="75854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Adobe Devanagari" panose="02040503050201020203" pitchFamily="18" charset="0"/>
                  <a:ea typeface="+mn-ea"/>
                  <a:cs typeface="Adobe Devanagari" panose="02040503050201020203" pitchFamily="18" charset="0"/>
                </a:rPr>
                <a:t>M</a:t>
              </a:r>
            </a:p>
          </p:txBody>
        </p:sp>
        <p:sp>
          <p:nvSpPr>
            <p:cNvPr id="12" name="TextBox 11"/>
            <p:cNvSpPr txBox="1"/>
            <p:nvPr/>
          </p:nvSpPr>
          <p:spPr>
            <a:xfrm>
              <a:off x="4073149" y="3348335"/>
              <a:ext cx="62869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Adobe Devanagari" panose="02040503050201020203" pitchFamily="18" charset="0"/>
                  <a:ea typeface="+mn-ea"/>
                  <a:cs typeface="Adobe Devanagari" panose="02040503050201020203" pitchFamily="18" charset="0"/>
                </a:rPr>
                <a:t>A</a:t>
              </a:r>
            </a:p>
          </p:txBody>
        </p:sp>
      </p:grpSp>
      <p:sp>
        <p:nvSpPr>
          <p:cNvPr id="13" name="TextBox 12"/>
          <p:cNvSpPr txBox="1"/>
          <p:nvPr/>
        </p:nvSpPr>
        <p:spPr>
          <a:xfrm>
            <a:off x="7497792" y="3203174"/>
            <a:ext cx="3940874" cy="2451953"/>
          </a:xfrm>
          <a:prstGeom prst="rect">
            <a:avLst/>
          </a:prstGeom>
          <a:solidFill>
            <a:srgbClr val="7030A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Meaning can promote:</a:t>
            </a:r>
          </a:p>
          <a:p>
            <a:pPr marL="285750" marR="0" lvl="0" indent="-285750" algn="l" defTabSz="914400" rtl="0" eaLnBrk="1" fontAlgn="auto" latinLnBrk="0" hangingPunct="1">
              <a:lnSpc>
                <a:spcPts val="2000"/>
              </a:lnSpc>
              <a:spcBef>
                <a:spcPts val="0"/>
              </a:spcBef>
              <a:spcAft>
                <a:spcPts val="0"/>
              </a:spcAft>
              <a:buClr>
                <a:prstClr val="white"/>
              </a:buClr>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Productivity and success at work</a:t>
            </a:r>
          </a:p>
          <a:p>
            <a:pPr marL="285750" marR="0" lvl="0" indent="-285750" algn="l" defTabSz="914400" rtl="0" eaLnBrk="1" fontAlgn="auto" latinLnBrk="0" hangingPunct="1">
              <a:lnSpc>
                <a:spcPts val="2000"/>
              </a:lnSpc>
              <a:spcBef>
                <a:spcPts val="0"/>
              </a:spcBef>
              <a:spcAft>
                <a:spcPts val="0"/>
              </a:spcAft>
              <a:buClr>
                <a:prstClr val="white"/>
              </a:buClr>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Positive relationships and life fulfillment</a:t>
            </a:r>
          </a:p>
          <a:p>
            <a:pPr marL="285750" marR="0" lvl="0" indent="-285750" algn="l" defTabSz="914400" rtl="0" eaLnBrk="1" fontAlgn="auto" latinLnBrk="0" hangingPunct="1">
              <a:lnSpc>
                <a:spcPts val="2000"/>
              </a:lnSpc>
              <a:spcBef>
                <a:spcPts val="0"/>
              </a:spcBef>
              <a:spcAft>
                <a:spcPts val="0"/>
              </a:spcAft>
              <a:buClr>
                <a:prstClr val="white"/>
              </a:buClr>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Positive mental health and well-being</a:t>
            </a:r>
          </a:p>
          <a:p>
            <a:pPr marL="285750" marR="0" lvl="0" indent="-285750" algn="l" defTabSz="914400" rtl="0" eaLnBrk="1" fontAlgn="auto" latinLnBrk="0" hangingPunct="1">
              <a:lnSpc>
                <a:spcPts val="2000"/>
              </a:lnSpc>
              <a:spcBef>
                <a:spcPts val="0"/>
              </a:spcBef>
              <a:spcAft>
                <a:spcPts val="0"/>
              </a:spcAft>
              <a:buClr>
                <a:prstClr val="white"/>
              </a:buClr>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Lower risk of cognitive decline and disability</a:t>
            </a:r>
          </a:p>
          <a:p>
            <a:pPr marL="285750" marR="0" lvl="0" indent="-285750" algn="l" defTabSz="914400" rtl="0" eaLnBrk="1" fontAlgn="auto" latinLnBrk="0" hangingPunct="1">
              <a:lnSpc>
                <a:spcPts val="2000"/>
              </a:lnSpc>
              <a:spcBef>
                <a:spcPts val="0"/>
              </a:spcBef>
              <a:spcAft>
                <a:spcPts val="0"/>
              </a:spcAft>
              <a:buClr>
                <a:prstClr val="white"/>
              </a:buClr>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Longevity </a:t>
            </a:r>
          </a:p>
        </p:txBody>
      </p:sp>
      <p:sp>
        <p:nvSpPr>
          <p:cNvPr id="15" name="TextBox 14">
            <a:extLst>
              <a:ext uri="{FF2B5EF4-FFF2-40B4-BE49-F238E27FC236}">
                <a16:creationId xmlns:a16="http://schemas.microsoft.com/office/drawing/2014/main" id="{73263118-E35B-5041-B6F6-7638E8EB8BE0}"/>
              </a:ext>
            </a:extLst>
          </p:cNvPr>
          <p:cNvSpPr txBox="1"/>
          <p:nvPr/>
        </p:nvSpPr>
        <p:spPr>
          <a:xfrm>
            <a:off x="5948492" y="1497911"/>
            <a:ext cx="6235006" cy="2113399"/>
          </a:xfrm>
          <a:prstGeom prst="rect">
            <a:avLst/>
          </a:prstGeom>
          <a:noFill/>
        </p:spPr>
        <p:txBody>
          <a:bodyPr wrap="square" rtlCol="0">
            <a:spAutoFit/>
          </a:bodyPr>
          <a:lstStyle/>
          <a:p>
            <a:pPr marL="171450" marR="0" lvl="0" indent="-171450" algn="l" defTabSz="914400" rtl="0" eaLnBrk="1" fontAlgn="auto" latinLnBrk="0" hangingPunct="1">
              <a:lnSpc>
                <a:spcPts val="2500"/>
              </a:lnSpc>
              <a:spcBef>
                <a:spcPts val="0"/>
              </a:spcBef>
              <a:spcAft>
                <a:spcPts val="0"/>
              </a:spcAft>
              <a:buClr>
                <a:prstClr val="black"/>
              </a:buClr>
              <a:buSzPts val="1200"/>
              <a:buFont typeface="Arial"/>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People are happier at work when they find meaning in their work and outside of work. </a:t>
            </a:r>
          </a:p>
          <a:p>
            <a:pPr marL="171450" marR="0" lvl="0" indent="-171450" algn="l" defTabSz="914400" rtl="0" eaLnBrk="1" fontAlgn="auto" latinLnBrk="0" hangingPunct="1">
              <a:lnSpc>
                <a:spcPts val="2500"/>
              </a:lnSpc>
              <a:spcBef>
                <a:spcPts val="0"/>
              </a:spcBef>
              <a:spcAft>
                <a:spcPts val="0"/>
              </a:spcAft>
              <a:buClr>
                <a:prstClr val="black"/>
              </a:buClr>
              <a:buSzPts val="1200"/>
              <a:buFont typeface="Arial"/>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Meaningful activities outside of work could also contributes to work-life balance.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
                <a:prstClr val="black"/>
              </a:buClr>
              <a:buSzPts val="1200"/>
              <a:buFont typeface="Arial"/>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p:cNvSpPr/>
          <p:nvPr/>
        </p:nvSpPr>
        <p:spPr>
          <a:xfrm>
            <a:off x="466339" y="4987192"/>
            <a:ext cx="6282309"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sym typeface="Calibri"/>
              </a:rPr>
              <a:t>Roepke AM, </a:t>
            </a:r>
            <a:r>
              <a:rPr kumimoji="0" lang="en-US" sz="1200" b="0" i="0" u="none" strike="noStrike" kern="1200" cap="none" spc="0" normalizeH="0" baseline="0" noProof="0" err="1">
                <a:ln>
                  <a:noFill/>
                </a:ln>
                <a:solidFill>
                  <a:prstClr val="black"/>
                </a:solidFill>
                <a:effectLst/>
                <a:uLnTx/>
                <a:uFillTx/>
                <a:latin typeface="Calibri" panose="020F0502020204030204"/>
                <a:ea typeface="Calibri"/>
                <a:cs typeface="Calibri"/>
                <a:sym typeface="Calibri"/>
              </a:rPr>
              <a:t>Jayawickreme</a:t>
            </a:r>
            <a:r>
              <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sym typeface="Calibri"/>
              </a:rPr>
              <a:t> E, Riffle OM. Meaning and health: A systemic review. </a:t>
            </a:r>
            <a:r>
              <a:rPr kumimoji="0" lang="en-US" sz="1200" b="0" i="1" u="none" strike="noStrike" kern="1200" cap="none" spc="0" normalizeH="0" baseline="0" noProof="0" err="1">
                <a:ln>
                  <a:noFill/>
                </a:ln>
                <a:solidFill>
                  <a:prstClr val="black"/>
                </a:solidFill>
                <a:effectLst/>
                <a:uLnTx/>
                <a:uFillTx/>
                <a:latin typeface="Calibri" panose="020F0502020204030204"/>
                <a:ea typeface="Calibri"/>
                <a:cs typeface="Calibri"/>
                <a:sym typeface="Calibri"/>
              </a:rPr>
              <a:t>Appl</a:t>
            </a:r>
            <a:r>
              <a:rPr kumimoji="0" lang="en-US" sz="1200" b="0" i="1" u="none" strike="noStrike" kern="1200" cap="none" spc="0" normalizeH="0" baseline="0" noProof="0">
                <a:ln>
                  <a:noFill/>
                </a:ln>
                <a:solidFill>
                  <a:prstClr val="black"/>
                </a:solidFill>
                <a:effectLst/>
                <a:uLnTx/>
                <a:uFillTx/>
                <a:latin typeface="Calibri" panose="020F0502020204030204"/>
                <a:ea typeface="Calibri"/>
                <a:cs typeface="Calibri"/>
                <a:sym typeface="Calibri"/>
              </a:rPr>
              <a:t> Res </a:t>
            </a:r>
            <a:r>
              <a:rPr kumimoji="0" lang="en-US" sz="1200" b="0" i="1" u="none" strike="noStrike" kern="1200" cap="none" spc="0" normalizeH="0" baseline="0" noProof="0" err="1">
                <a:ln>
                  <a:noFill/>
                </a:ln>
                <a:solidFill>
                  <a:prstClr val="black"/>
                </a:solidFill>
                <a:effectLst/>
                <a:uLnTx/>
                <a:uFillTx/>
                <a:latin typeface="Calibri" panose="020F0502020204030204"/>
                <a:ea typeface="Calibri"/>
                <a:cs typeface="Calibri"/>
                <a:sym typeface="Calibri"/>
              </a:rPr>
              <a:t>Qual</a:t>
            </a:r>
            <a:r>
              <a:rPr kumimoji="0" lang="en-US" sz="1200" b="0" i="1" u="none" strike="noStrike" kern="1200" cap="none" spc="0" normalizeH="0" baseline="0" noProof="0">
                <a:ln>
                  <a:noFill/>
                </a:ln>
                <a:solidFill>
                  <a:prstClr val="black"/>
                </a:solidFill>
                <a:effectLst/>
                <a:uLnTx/>
                <a:uFillTx/>
                <a:latin typeface="Calibri" panose="020F0502020204030204"/>
                <a:ea typeface="Calibri"/>
                <a:cs typeface="Calibri"/>
                <a:sym typeface="Calibri"/>
              </a:rPr>
              <a:t> Life. </a:t>
            </a:r>
            <a:r>
              <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sym typeface="Calibri"/>
              </a:rPr>
              <a:t>2014;9(4):1055-1079.</a:t>
            </a:r>
          </a:p>
          <a:p>
            <a:pPr marL="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sym typeface="Calibri"/>
              </a:rPr>
              <a:t>Boyle PA, Barnes LL, Buchman AS, et al. Purpose in life is associated with mortality among community-dwelling older persons. </a:t>
            </a:r>
            <a:r>
              <a:rPr kumimoji="0" lang="en-US" sz="1200" b="0" i="1" u="none" strike="noStrike" kern="1200" cap="none" spc="0" normalizeH="0" baseline="0" noProof="0">
                <a:ln>
                  <a:noFill/>
                </a:ln>
                <a:solidFill>
                  <a:prstClr val="black"/>
                </a:solidFill>
                <a:effectLst/>
                <a:uLnTx/>
                <a:uFillTx/>
                <a:latin typeface="Calibri" panose="020F0502020204030204"/>
                <a:ea typeface="Calibri"/>
                <a:cs typeface="Calibri"/>
                <a:sym typeface="Calibri"/>
              </a:rPr>
              <a:t>Psychosomatic Medicine</a:t>
            </a:r>
            <a:r>
              <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sym typeface="Calibri"/>
              </a:rPr>
              <a:t>. 2009; 71:574-579</a:t>
            </a:r>
          </a:p>
          <a:p>
            <a:pPr marL="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sym typeface="Calibri"/>
              </a:rPr>
              <a:t>Boyle PA, Buchman AS, Bares LL, Bennett DA. Effect of a purpose in life on risk of incident Alzheimer Disease and mild cognitive impairment in community-dwelling older adults. </a:t>
            </a:r>
            <a:r>
              <a:rPr kumimoji="0" lang="en-US" sz="1200" b="0" i="1" u="none" strike="noStrike" kern="1200" cap="none" spc="0" normalizeH="0" baseline="0" noProof="0">
                <a:ln>
                  <a:noFill/>
                </a:ln>
                <a:solidFill>
                  <a:prstClr val="black"/>
                </a:solidFill>
                <a:effectLst/>
                <a:uLnTx/>
                <a:uFillTx/>
                <a:latin typeface="Calibri" panose="020F0502020204030204"/>
                <a:ea typeface="Calibri"/>
                <a:cs typeface="Calibri"/>
                <a:sym typeface="Calibri"/>
              </a:rPr>
              <a:t>Archives of General Psychiatry</a:t>
            </a:r>
            <a:r>
              <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sym typeface="Calibri"/>
              </a:rPr>
              <a:t>. 2010;67:304-310</a:t>
            </a:r>
          </a:p>
          <a:p>
            <a:pPr marL="0" marR="0" lvl="0" indent="0" algn="l" defTabSz="914400" rtl="0" eaLnBrk="1" fontAlgn="auto" latinLnBrk="0" hangingPunct="1">
              <a:lnSpc>
                <a:spcPct val="100000"/>
              </a:lnSpc>
              <a:spcBef>
                <a:spcPts val="0"/>
              </a:spcBef>
              <a:spcAft>
                <a:spcPts val="0"/>
              </a:spcAft>
              <a:buClr>
                <a:prstClr val="black"/>
              </a:buClr>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sym typeface="Calibri"/>
            </a:endParaRPr>
          </a:p>
        </p:txBody>
      </p:sp>
    </p:spTree>
    <p:extLst>
      <p:ext uri="{BB962C8B-B14F-4D97-AF65-F5344CB8AC3E}">
        <p14:creationId xmlns:p14="http://schemas.microsoft.com/office/powerpoint/2010/main" val="4287689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500"/>
                                  </p:st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p:cNvSpPr>
            <a:spLocks noGrp="1"/>
          </p:cNvSpPr>
          <p:nvPr>
            <p:ph type="title"/>
          </p:nvPr>
        </p:nvSpPr>
        <p:spPr>
          <a:xfrm>
            <a:off x="1832629" y="190755"/>
            <a:ext cx="8475785" cy="648040"/>
          </a:xfrm>
        </p:spPr>
        <p:txBody>
          <a:bodyPr>
            <a:noAutofit/>
          </a:bodyPr>
          <a:lstStyle/>
          <a:p>
            <a:pPr algn="ctr"/>
            <a:r>
              <a:rPr lang="en-US" b="1">
                <a:solidFill>
                  <a:srgbClr val="7030A0"/>
                </a:solidFill>
                <a:effectLst/>
                <a:cs typeface="Calibri" panose="020F0502020204030204" pitchFamily="34" charset="0"/>
              </a:rPr>
              <a:t>The</a:t>
            </a:r>
            <a:r>
              <a:rPr lang="en-US" b="1">
                <a:solidFill>
                  <a:srgbClr val="7030A0"/>
                </a:solidFill>
                <a:cs typeface="Cambria"/>
              </a:rPr>
              <a:t> </a:t>
            </a:r>
            <a:r>
              <a:rPr lang="en-US" b="1">
                <a:solidFill>
                  <a:srgbClr val="7030A0"/>
                </a:solidFill>
                <a:effectLst/>
                <a:cs typeface="Calibri" panose="020F0502020204030204" pitchFamily="34" charset="0"/>
              </a:rPr>
              <a:t>Healing Power of Purpose</a:t>
            </a:r>
          </a:p>
        </p:txBody>
      </p:sp>
      <p:sp>
        <p:nvSpPr>
          <p:cNvPr id="16" name="Content Placeholder 15"/>
          <p:cNvSpPr>
            <a:spLocks noGrp="1"/>
          </p:cNvSpPr>
          <p:nvPr>
            <p:ph sz="half" idx="1"/>
          </p:nvPr>
        </p:nvSpPr>
        <p:spPr>
          <a:xfrm>
            <a:off x="749523" y="1393399"/>
            <a:ext cx="7319783" cy="4774778"/>
          </a:xfrm>
          <a:noFill/>
        </p:spPr>
        <p:txBody>
          <a:bodyPr>
            <a:noAutofit/>
          </a:bodyPr>
          <a:lstStyle/>
          <a:p>
            <a:pPr>
              <a:buClr>
                <a:srgbClr val="0083BE"/>
              </a:buClr>
            </a:pPr>
            <a:r>
              <a:rPr lang="en-US" sz="2800">
                <a:solidFill>
                  <a:schemeClr val="tx2"/>
                </a:solidFill>
              </a:rPr>
              <a:t>Lowers mortality</a:t>
            </a:r>
          </a:p>
          <a:p>
            <a:pPr>
              <a:buClr>
                <a:srgbClr val="0083BE"/>
              </a:buClr>
            </a:pPr>
            <a:r>
              <a:rPr lang="en-US" sz="2800">
                <a:solidFill>
                  <a:schemeClr val="tx2"/>
                </a:solidFill>
              </a:rPr>
              <a:t>It </a:t>
            </a:r>
            <a:r>
              <a:rPr lang="en-US" sz="2800" i="1">
                <a:solidFill>
                  <a:schemeClr val="tx2"/>
                </a:solidFill>
              </a:rPr>
              <a:t>decreases</a:t>
            </a:r>
            <a:r>
              <a:rPr lang="en-US" sz="2800">
                <a:solidFill>
                  <a:schemeClr val="tx2"/>
                </a:solidFill>
              </a:rPr>
              <a:t> risk of death as much as it is </a:t>
            </a:r>
            <a:r>
              <a:rPr lang="en-US" sz="2800" i="1">
                <a:solidFill>
                  <a:schemeClr val="tx2"/>
                </a:solidFill>
              </a:rPr>
              <a:t>increased</a:t>
            </a:r>
            <a:r>
              <a:rPr lang="en-US" sz="2800">
                <a:solidFill>
                  <a:schemeClr val="tx2"/>
                </a:solidFill>
              </a:rPr>
              <a:t> by tobacco use, poor diet, inactivity, or high stress levels</a:t>
            </a:r>
          </a:p>
          <a:p>
            <a:pPr>
              <a:buClr>
                <a:srgbClr val="0083BE"/>
              </a:buClr>
            </a:pPr>
            <a:r>
              <a:rPr lang="en-US" sz="2800">
                <a:solidFill>
                  <a:schemeClr val="tx2"/>
                </a:solidFill>
              </a:rPr>
              <a:t>Reduces stroke, heart attack, Alzheimer’s</a:t>
            </a:r>
          </a:p>
          <a:p>
            <a:pPr>
              <a:buClr>
                <a:srgbClr val="0083BE"/>
              </a:buClr>
            </a:pPr>
            <a:r>
              <a:rPr lang="en-US" sz="2800">
                <a:solidFill>
                  <a:schemeClr val="tx2"/>
                </a:solidFill>
              </a:rPr>
              <a:t>Improves sleep, mood, sex life, mental health</a:t>
            </a:r>
          </a:p>
          <a:p>
            <a:pPr>
              <a:buClr>
                <a:srgbClr val="0083BE"/>
              </a:buClr>
            </a:pPr>
            <a:r>
              <a:rPr lang="en-US" sz="2800">
                <a:solidFill>
                  <a:schemeClr val="tx2"/>
                </a:solidFill>
              </a:rPr>
              <a:t>Increases success of staying substance free, seeking prevention</a:t>
            </a:r>
          </a:p>
          <a:p>
            <a:pPr>
              <a:buClr>
                <a:srgbClr val="0083BE"/>
              </a:buClr>
            </a:pPr>
            <a:r>
              <a:rPr lang="en-US" sz="2800">
                <a:solidFill>
                  <a:schemeClr val="tx2"/>
                </a:solidFill>
              </a:rPr>
              <a:t>↑ HDL, ↓ inflammation</a:t>
            </a:r>
          </a:p>
          <a:p>
            <a:pPr>
              <a:buClr>
                <a:srgbClr val="0083BE"/>
              </a:buClr>
            </a:pPr>
            <a:r>
              <a:rPr lang="en-US" sz="2800">
                <a:solidFill>
                  <a:schemeClr val="tx2"/>
                </a:solidFill>
              </a:rPr>
              <a:t>Ramps up DNA repair</a:t>
            </a:r>
            <a:endParaRPr lang="en-US" sz="2400" i="1"/>
          </a:p>
        </p:txBody>
      </p:sp>
      <p:sp>
        <p:nvSpPr>
          <p:cNvPr id="3" name="TextBox 2">
            <a:extLst>
              <a:ext uri="{FF2B5EF4-FFF2-40B4-BE49-F238E27FC236}">
                <a16:creationId xmlns:a16="http://schemas.microsoft.com/office/drawing/2014/main" id="{D3BC5DA3-29D1-FD40-B29E-139276A4C4E7}"/>
              </a:ext>
            </a:extLst>
          </p:cNvPr>
          <p:cNvSpPr txBox="1"/>
          <p:nvPr/>
        </p:nvSpPr>
        <p:spPr>
          <a:xfrm>
            <a:off x="8952265" y="933323"/>
            <a:ext cx="2317563" cy="923330"/>
          </a:xfrm>
          <a:prstGeom prst="rect">
            <a:avLst/>
          </a:prstGeom>
          <a:solidFill>
            <a:schemeClr val="accent4">
              <a:lumMod val="20000"/>
              <a:lumOff val="80000"/>
            </a:schemeClr>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Meaning and purpose are good for us in many ways!</a:t>
            </a:r>
          </a:p>
        </p:txBody>
      </p:sp>
      <p:pic>
        <p:nvPicPr>
          <p:cNvPr id="7" name="Picture 6" descr="Book Cover - Life on Purpose by Victor J. Strecher; Harper Collins, 2016.">
            <a:extLst>
              <a:ext uri="{FF2B5EF4-FFF2-40B4-BE49-F238E27FC236}">
                <a16:creationId xmlns:a16="http://schemas.microsoft.com/office/drawing/2014/main" id="{B17A41E3-85EC-47EB-A620-BDDF6024C06C}"/>
              </a:ext>
            </a:extLst>
          </p:cNvPr>
          <p:cNvPicPr>
            <a:picLocks noChangeAspect="1"/>
          </p:cNvPicPr>
          <p:nvPr/>
        </p:nvPicPr>
        <p:blipFill>
          <a:blip r:embed="rId3"/>
          <a:stretch>
            <a:fillRect/>
          </a:stretch>
        </p:blipFill>
        <p:spPr>
          <a:xfrm>
            <a:off x="8952267" y="2045710"/>
            <a:ext cx="2317562" cy="35008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09586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AE5FC-97BC-9AC4-E44D-2F5931CF34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136D4E-A096-415C-3F48-1604A3D7CFC2}"/>
              </a:ext>
            </a:extLst>
          </p:cNvPr>
          <p:cNvSpPr>
            <a:spLocks noGrp="1"/>
          </p:cNvSpPr>
          <p:nvPr>
            <p:ph type="title"/>
          </p:nvPr>
        </p:nvSpPr>
        <p:spPr/>
        <p:txBody>
          <a:bodyPr/>
          <a:lstStyle/>
          <a:p>
            <a:r>
              <a:rPr lang="en-US" b="1">
                <a:solidFill>
                  <a:srgbClr val="7030A0"/>
                </a:solidFill>
              </a:rPr>
              <a:t>Ikigai</a:t>
            </a:r>
            <a:endParaRPr lang="en-US">
              <a:solidFill>
                <a:schemeClr val="accent1"/>
              </a:solidFill>
            </a:endParaRPr>
          </a:p>
        </p:txBody>
      </p:sp>
      <p:sp>
        <p:nvSpPr>
          <p:cNvPr id="3" name="Content Placeholder 2">
            <a:extLst>
              <a:ext uri="{FF2B5EF4-FFF2-40B4-BE49-F238E27FC236}">
                <a16:creationId xmlns:a16="http://schemas.microsoft.com/office/drawing/2014/main" id="{1C687228-D6C4-B0B5-D896-438F24FB636D}"/>
              </a:ext>
            </a:extLst>
          </p:cNvPr>
          <p:cNvSpPr>
            <a:spLocks noGrp="1"/>
          </p:cNvSpPr>
          <p:nvPr>
            <p:ph sz="half" idx="1"/>
          </p:nvPr>
        </p:nvSpPr>
        <p:spPr/>
        <p:txBody>
          <a:bodyPr/>
          <a:lstStyle/>
          <a:p>
            <a:r>
              <a:rPr lang="en-US"/>
              <a:t>What is it?</a:t>
            </a:r>
          </a:p>
          <a:p>
            <a:r>
              <a:rPr lang="en-US"/>
              <a:t>How do you find yours?</a:t>
            </a:r>
          </a:p>
        </p:txBody>
      </p:sp>
      <p:pic>
        <p:nvPicPr>
          <p:cNvPr id="1026" name="Picture 2" descr="Finding Your Ikigai-Figure 1">
            <a:extLst>
              <a:ext uri="{FF2B5EF4-FFF2-40B4-BE49-F238E27FC236}">
                <a16:creationId xmlns:a16="http://schemas.microsoft.com/office/drawing/2014/main" id="{ADAE2CDB-63D2-B464-58FB-665342F2CA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9786" y="521562"/>
            <a:ext cx="5394413" cy="54081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EDFF9C6-15E8-9AC1-658A-7B5F4DEE57B0}"/>
              </a:ext>
            </a:extLst>
          </p:cNvPr>
          <p:cNvSpPr txBox="1"/>
          <p:nvPr/>
        </p:nvSpPr>
        <p:spPr>
          <a:xfrm>
            <a:off x="9712037" y="6114762"/>
            <a:ext cx="6096000" cy="276999"/>
          </a:xfrm>
          <a:prstGeom prst="rect">
            <a:avLst/>
          </a:prstGeom>
          <a:noFill/>
        </p:spPr>
        <p:txBody>
          <a:bodyPr wrap="square">
            <a:spAutoFit/>
          </a:bodyPr>
          <a:lstStyle/>
          <a:p>
            <a:r>
              <a:rPr lang="en-US" sz="1200"/>
              <a:t>https://positivepsychology.com/</a:t>
            </a:r>
          </a:p>
        </p:txBody>
      </p:sp>
    </p:spTree>
    <p:extLst>
      <p:ext uri="{BB962C8B-B14F-4D97-AF65-F5344CB8AC3E}">
        <p14:creationId xmlns:p14="http://schemas.microsoft.com/office/powerpoint/2010/main" val="11318955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B875E-F276-58FC-CDFD-5BF7B573B71E}"/>
              </a:ext>
            </a:extLst>
          </p:cNvPr>
          <p:cNvSpPr>
            <a:spLocks noGrp="1"/>
          </p:cNvSpPr>
          <p:nvPr>
            <p:ph type="title"/>
          </p:nvPr>
        </p:nvSpPr>
        <p:spPr/>
        <p:txBody>
          <a:bodyPr/>
          <a:lstStyle/>
          <a:p>
            <a:r>
              <a:rPr lang="en-US" b="1">
                <a:solidFill>
                  <a:srgbClr val="7030A0"/>
                </a:solidFill>
              </a:rPr>
              <a:t>Ikigai</a:t>
            </a:r>
            <a:endParaRPr lang="en-US">
              <a:solidFill>
                <a:schemeClr val="accent1"/>
              </a:solidFill>
            </a:endParaRPr>
          </a:p>
        </p:txBody>
      </p:sp>
      <p:sp>
        <p:nvSpPr>
          <p:cNvPr id="3" name="Content Placeholder 2">
            <a:extLst>
              <a:ext uri="{FF2B5EF4-FFF2-40B4-BE49-F238E27FC236}">
                <a16:creationId xmlns:a16="http://schemas.microsoft.com/office/drawing/2014/main" id="{65634966-67E9-B6B2-4ACA-8DDA4985C1D5}"/>
              </a:ext>
            </a:extLst>
          </p:cNvPr>
          <p:cNvSpPr>
            <a:spLocks noGrp="1"/>
          </p:cNvSpPr>
          <p:nvPr>
            <p:ph sz="half" idx="1"/>
          </p:nvPr>
        </p:nvSpPr>
        <p:spPr/>
        <p:txBody>
          <a:bodyPr/>
          <a:lstStyle/>
          <a:p>
            <a:r>
              <a:rPr lang="en-US"/>
              <a:t>What is it?</a:t>
            </a:r>
          </a:p>
          <a:p>
            <a:r>
              <a:rPr lang="en-US"/>
              <a:t>How do you find yours?</a:t>
            </a:r>
          </a:p>
        </p:txBody>
      </p:sp>
      <p:sp>
        <p:nvSpPr>
          <p:cNvPr id="6" name="TextBox 5">
            <a:extLst>
              <a:ext uri="{FF2B5EF4-FFF2-40B4-BE49-F238E27FC236}">
                <a16:creationId xmlns:a16="http://schemas.microsoft.com/office/drawing/2014/main" id="{8900F8FD-C2D9-1069-15DF-07200900EA54}"/>
              </a:ext>
            </a:extLst>
          </p:cNvPr>
          <p:cNvSpPr txBox="1"/>
          <p:nvPr/>
        </p:nvSpPr>
        <p:spPr>
          <a:xfrm>
            <a:off x="9712037" y="6114762"/>
            <a:ext cx="6096000" cy="276999"/>
          </a:xfrm>
          <a:prstGeom prst="rect">
            <a:avLst/>
          </a:prstGeom>
          <a:noFill/>
        </p:spPr>
        <p:txBody>
          <a:bodyPr wrap="square">
            <a:spAutoFit/>
          </a:bodyPr>
          <a:lstStyle/>
          <a:p>
            <a:r>
              <a:rPr lang="en-US" sz="1200"/>
              <a:t>https://positivepsychology.com/</a:t>
            </a:r>
          </a:p>
        </p:txBody>
      </p:sp>
      <p:pic>
        <p:nvPicPr>
          <p:cNvPr id="4" name="Picture 3">
            <a:extLst>
              <a:ext uri="{FF2B5EF4-FFF2-40B4-BE49-F238E27FC236}">
                <a16:creationId xmlns:a16="http://schemas.microsoft.com/office/drawing/2014/main" id="{52A13310-A618-FD9C-E18F-7DEA5C0924CB}"/>
              </a:ext>
            </a:extLst>
          </p:cNvPr>
          <p:cNvPicPr>
            <a:picLocks noChangeAspect="1"/>
          </p:cNvPicPr>
          <p:nvPr/>
        </p:nvPicPr>
        <p:blipFill>
          <a:blip r:embed="rId3"/>
          <a:stretch>
            <a:fillRect/>
          </a:stretch>
        </p:blipFill>
        <p:spPr>
          <a:xfrm>
            <a:off x="5630659" y="158151"/>
            <a:ext cx="6135288" cy="5794076"/>
          </a:xfrm>
          <a:prstGeom prst="rect">
            <a:avLst/>
          </a:prstGeom>
        </p:spPr>
      </p:pic>
    </p:spTree>
    <p:extLst>
      <p:ext uri="{BB962C8B-B14F-4D97-AF65-F5344CB8AC3E}">
        <p14:creationId xmlns:p14="http://schemas.microsoft.com/office/powerpoint/2010/main" val="13620331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Awesome motorcycle advertisement from Taiwan! #taiwanisacountry">
            <a:hlinkClick r:id="" action="ppaction://media"/>
            <a:extLst>
              <a:ext uri="{FF2B5EF4-FFF2-40B4-BE49-F238E27FC236}">
                <a16:creationId xmlns:a16="http://schemas.microsoft.com/office/drawing/2014/main" id="{3B964D86-2F82-4766-DDCE-43CA4B488B88}"/>
              </a:ext>
            </a:extLst>
          </p:cNvPr>
          <p:cNvPicPr>
            <a:picLocks noGrp="1" noRot="1" noChangeAspect="1"/>
          </p:cNvPicPr>
          <p:nvPr>
            <p:ph idx="1"/>
            <a:videoFile r:link="rId1"/>
          </p:nvPr>
        </p:nvPicPr>
        <p:blipFill>
          <a:blip r:embed="rId4"/>
          <a:stretch>
            <a:fillRect/>
          </a:stretch>
        </p:blipFill>
        <p:spPr>
          <a:xfrm>
            <a:off x="1353750" y="589173"/>
            <a:ext cx="9468538" cy="5688431"/>
          </a:xfrm>
          <a:prstGeom prst="rect">
            <a:avLst/>
          </a:prstGeom>
        </p:spPr>
      </p:pic>
    </p:spTree>
    <p:extLst>
      <p:ext uri="{BB962C8B-B14F-4D97-AF65-F5344CB8AC3E}">
        <p14:creationId xmlns:p14="http://schemas.microsoft.com/office/powerpoint/2010/main" val="23033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9E043-7C4B-F9B7-746C-B1029A93A263}"/>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0C95181B-9CE2-FD92-FEC4-2FD55EF28060}"/>
              </a:ext>
            </a:extLst>
          </p:cNvPr>
          <p:cNvSpPr>
            <a:spLocks noGrp="1"/>
          </p:cNvSpPr>
          <p:nvPr>
            <p:ph type="title"/>
          </p:nvPr>
        </p:nvSpPr>
        <p:spPr>
          <a:xfrm>
            <a:off x="1917670" y="147136"/>
            <a:ext cx="8356658" cy="572541"/>
          </a:xfrm>
        </p:spPr>
        <p:txBody>
          <a:bodyPr lIns="91440" tIns="45720" rIns="91440" bIns="45720" anchor="t" anchorCtr="0">
            <a:normAutofit fontScale="90000"/>
          </a:bodyPr>
          <a:lstStyle/>
          <a:p>
            <a:pPr algn="ctr"/>
            <a:r>
              <a:rPr lang="en-US" sz="4000" kern="1200">
                <a:solidFill>
                  <a:srgbClr val="7030A0"/>
                </a:solidFill>
                <a:effectLst/>
                <a:latin typeface="Calibri"/>
                <a:ea typeface="Calibri"/>
                <a:cs typeface="Calibri"/>
              </a:rPr>
              <a:t>A </a:t>
            </a:r>
            <a:r>
              <a:rPr lang="en-US" sz="4000">
                <a:solidFill>
                  <a:srgbClr val="7030A0"/>
                </a:solidFill>
                <a:latin typeface="Calibri"/>
                <a:ea typeface="Calibri"/>
                <a:cs typeface="Calibri"/>
              </a:rPr>
              <a:t>W</a:t>
            </a:r>
            <a:r>
              <a:rPr lang="en-US" sz="4000" kern="1200">
                <a:solidFill>
                  <a:srgbClr val="7030A0"/>
                </a:solidFill>
                <a:effectLst/>
                <a:latin typeface="Calibri"/>
                <a:ea typeface="Calibri"/>
                <a:cs typeface="Calibri"/>
              </a:rPr>
              <a:t>ay to Know </a:t>
            </a:r>
            <a:r>
              <a:rPr lang="en-US" sz="4000" b="1">
                <a:solidFill>
                  <a:srgbClr val="7030A0"/>
                </a:solidFill>
                <a:latin typeface="Calibri"/>
                <a:ea typeface="Calibri"/>
                <a:cs typeface="Calibri"/>
              </a:rPr>
              <a:t>Ourselves</a:t>
            </a:r>
            <a:endParaRPr lang="en-US" b="1">
              <a:solidFill>
                <a:srgbClr val="7030A0"/>
              </a:solidFill>
              <a:effectLst/>
            </a:endParaRPr>
          </a:p>
        </p:txBody>
      </p:sp>
      <p:sp>
        <p:nvSpPr>
          <p:cNvPr id="5" name="TextBox 4">
            <a:extLst>
              <a:ext uri="{FF2B5EF4-FFF2-40B4-BE49-F238E27FC236}">
                <a16:creationId xmlns:a16="http://schemas.microsoft.com/office/drawing/2014/main" id="{966A278B-60F6-684A-B8D2-8E58BF6598DB}"/>
              </a:ext>
            </a:extLst>
          </p:cNvPr>
          <p:cNvSpPr txBox="1"/>
          <p:nvPr/>
        </p:nvSpPr>
        <p:spPr>
          <a:xfrm>
            <a:off x="3683365" y="719677"/>
            <a:ext cx="4522789"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7030A0"/>
                </a:solidFill>
                <a:effectLst/>
                <a:uLnTx/>
                <a:uFillTx/>
                <a:latin typeface="Calibri" panose="020F0502020204030204"/>
                <a:ea typeface="+mn-ea"/>
                <a:cs typeface="+mn-cs"/>
              </a:rPr>
              <a:t>Personal Health Inventory</a:t>
            </a:r>
          </a:p>
        </p:txBody>
      </p:sp>
      <p:pic>
        <p:nvPicPr>
          <p:cNvPr id="6" name="Picture 5" descr="Brief Personal Health Inventory (PHI) Front: PERSONAL HEALTH INVENTORY - The Personal Health Inventory or Brief PHI. The images on the page are of the Logo and seal for the U.S. Department of Veterans Affairs, Veterans Health Administration, the Circle of Health, and the Live Whole Health logo.  Use this circle (Circle of Health - Components of Proactive Health and Well-Being Model: The “Circle of Health” Large light blue circle that says “community”. Inside that circle is a dark blue circle that says “Prevention &amp; Treatment” on the left and “Conventional &amp; Complementary Approaches” on the right. Inside of that is a bright green circle. Overlaid on the bright green circle are smaller white circles. Clockwise from the top they say; “Moving the Body; Energy &amp; Flexibility,” “Surroundings; Physical &amp;Emotional,” “Personal Development; Personal Life &amp; Work Life,” “Food &amp; Drink; Nourishing &amp; Fueling,” “Recharge; Sleep &amp; Refresh,” “Family, Friends &amp; Co-workers; Relationships,” “Spirit &amp; Soul; Growing &amp; Connecting,” and “Power of the Mind; Relaxing &amp; Healing.” At the center of this graphic is a small blue circle that says “Me.” Above the circle it says “Mindful” and below the circle it says “Awareness.”) to help you think about your whole health. • “Me” at the center of the circle: This represents what is important to you in your life, and may include your mission, aspirations, or purpose. Your care focuses on you as a unique person. • Mindful awareness is about noticing what is happening when it happens. • Your everyday actions make up the green circle. Your options and choices may be affected by many factors. • The next ring is professional care (tests, medications, treatments, surgeries, and counseling). This section includes complementary approaches like acupuncture and yoga. • The outer ring includes the people, places, and resources in your community. Your community has a powerful influence on your personal experience of health and well-being. Rate where you feel you are on the scales below from 1–5, with 1 being not so good, and 5 being great. Physical Well-Being 1-5. Mental/Emotional Well-Being 1-5. Life: How is it to live your day-to-day life? 1-5. What matters most to you in your life right now? Write a few words to capture your thoughts:">
            <a:extLst>
              <a:ext uri="{FF2B5EF4-FFF2-40B4-BE49-F238E27FC236}">
                <a16:creationId xmlns:a16="http://schemas.microsoft.com/office/drawing/2014/main" id="{4571CDF2-52D1-25DD-5AC1-BE67DE622E52}"/>
              </a:ext>
            </a:extLst>
          </p:cNvPr>
          <p:cNvPicPr>
            <a:picLocks noChangeAspect="1"/>
          </p:cNvPicPr>
          <p:nvPr/>
        </p:nvPicPr>
        <p:blipFill rotWithShape="1">
          <a:blip r:embed="rId3"/>
          <a:srcRect b="1402"/>
          <a:stretch/>
        </p:blipFill>
        <p:spPr>
          <a:xfrm>
            <a:off x="1603333" y="1508024"/>
            <a:ext cx="3665298" cy="4687767"/>
          </a:xfrm>
          <a:prstGeom prst="rect">
            <a:avLst/>
          </a:prstGeom>
          <a:ln w="3175">
            <a:solidFill>
              <a:schemeClr val="tx1"/>
            </a:solidFill>
          </a:ln>
        </p:spPr>
      </p:pic>
      <p:pic>
        <p:nvPicPr>
          <p:cNvPr id="7" name="Picture 6" descr="Brief Personal Health Inventory (PHI) Reverse: Where You Are and Where You Would Like to Be For each area below, consider “Where you are” and “Where you want to be.” Write in a number between 1 (low) and 5 (high) that best represents where you are and where you want to be. You do not need to be a “5” in any of the areas now, nor even wish to be a “5” in the future. Building Blocks of Health and Well-being Where I am Now (1-5) Where I Want to Be (1-5) Moving the Body: Our physical, mental, and emotional health are impacted by the amount and kind of movement we do. Recharge: Our bodies and minds need rest in order to optimize our health. Recharging also involves activities that replenish your mental and physical energy. Food and Drink: What we eat, and drink can have a huge effect on how we experience life, both physically and mentally. Personal Development: Our health is impacted by how we spend our time. We feel best when we can do things that really matter to us or bring us joy. Family, Friends, and Co-Workers: Our relationships, including those with pets, have as significant an effect on our physical and emotional health as any other factor associated with well-being. Spirit and Soul: Connecting with something greater than ourselves may provide a sense of meaning and purpose, peace, or comfort. Spiritual connection can take many forms. Surroundings: Surroundings include where we live, work, learn, play, and worship— both indoors and out. Safe, stable, and comfortable surroundings have a positive effect on our health. Power of the Mind: Our thoughts are powerful and can affect our physical, mental, and emotional health. Changing our mindset can aid in healing and coping. Professional Care: Partnering with your health care team to address your health concerns, understand care options, and define actions you may take to promote your health and goals. Reflections Now that you have thought about what matters to you in all of these areas, what would your life look like if you had the health you want? What kind of activities would you be doing? Or how might you feel different? What area might you focus on? What might get in the way? How might you start? After completing the Personal Health Inventory, talk to a friend, a family member, your health coach, a peer, or someone on your health care team about areas you would like to explore further. Or visit www.va.gov/wholehealth.">
            <a:extLst>
              <a:ext uri="{FF2B5EF4-FFF2-40B4-BE49-F238E27FC236}">
                <a16:creationId xmlns:a16="http://schemas.microsoft.com/office/drawing/2014/main" id="{DD8CC6C8-6F47-50F4-01DD-F8423ADE4194}"/>
              </a:ext>
            </a:extLst>
          </p:cNvPr>
          <p:cNvPicPr>
            <a:picLocks noChangeAspect="1"/>
          </p:cNvPicPr>
          <p:nvPr/>
        </p:nvPicPr>
        <p:blipFill rotWithShape="1">
          <a:blip r:embed="rId4"/>
          <a:srcRect b="1402"/>
          <a:stretch/>
        </p:blipFill>
        <p:spPr>
          <a:xfrm>
            <a:off x="6878439" y="1508024"/>
            <a:ext cx="3665298" cy="4687767"/>
          </a:xfrm>
          <a:prstGeom prst="rect">
            <a:avLst/>
          </a:prstGeom>
          <a:ln w="3175">
            <a:solidFill>
              <a:schemeClr val="tx1"/>
            </a:solidFill>
          </a:ln>
        </p:spPr>
      </p:pic>
      <p:sp>
        <p:nvSpPr>
          <p:cNvPr id="8" name="TextBox 7">
            <a:extLst>
              <a:ext uri="{FF2B5EF4-FFF2-40B4-BE49-F238E27FC236}">
                <a16:creationId xmlns:a16="http://schemas.microsoft.com/office/drawing/2014/main" id="{FA14A03C-9468-3C42-A2EB-9CBF34959404}"/>
              </a:ext>
            </a:extLst>
          </p:cNvPr>
          <p:cNvSpPr txBox="1"/>
          <p:nvPr/>
        </p:nvSpPr>
        <p:spPr>
          <a:xfrm>
            <a:off x="4495624" y="6341532"/>
            <a:ext cx="3544029" cy="369332"/>
          </a:xfrm>
          <a:prstGeom prst="rect">
            <a:avLst/>
          </a:prstGeom>
          <a:noFill/>
        </p:spPr>
        <p:txBody>
          <a:bodyPr wrap="square">
            <a:spAutoFit/>
          </a:bodyPr>
          <a:lstStyle/>
          <a:p>
            <a:r>
              <a:rPr lang="en-US">
                <a:hlinkClick r:id="rId5"/>
              </a:rPr>
              <a:t>Personal Health Inventory (va.gov)</a:t>
            </a:r>
            <a:r>
              <a:rPr lang="en-US"/>
              <a:t> </a:t>
            </a:r>
          </a:p>
        </p:txBody>
      </p:sp>
    </p:spTree>
    <p:extLst>
      <p:ext uri="{BB962C8B-B14F-4D97-AF65-F5344CB8AC3E}">
        <p14:creationId xmlns:p14="http://schemas.microsoft.com/office/powerpoint/2010/main" val="29765631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2"/>
          <p:cNvSpPr txBox="1">
            <a:spLocks noGrp="1"/>
          </p:cNvSpPr>
          <p:nvPr>
            <p:ph type="title"/>
          </p:nvPr>
        </p:nvSpPr>
        <p:spPr>
          <a:xfrm>
            <a:off x="809383" y="330413"/>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Arial"/>
              <a:buNone/>
            </a:pPr>
            <a:r>
              <a:rPr lang="en-US" b="1">
                <a:solidFill>
                  <a:srgbClr val="7030A0"/>
                </a:solidFill>
              </a:rPr>
              <a:t>Achievement</a:t>
            </a:r>
            <a:endParaRPr b="1">
              <a:solidFill>
                <a:srgbClr val="7030A0"/>
              </a:solidFill>
            </a:endParaRPr>
          </a:p>
        </p:txBody>
      </p:sp>
      <p:grpSp>
        <p:nvGrpSpPr>
          <p:cNvPr id="2" name="Group 1">
            <a:extLst>
              <a:ext uri="{FF2B5EF4-FFF2-40B4-BE49-F238E27FC236}">
                <a16:creationId xmlns:a16="http://schemas.microsoft.com/office/drawing/2014/main" id="{4AEA9248-7E8D-C045-BE34-FE605191C742}"/>
              </a:ext>
            </a:extLst>
          </p:cNvPr>
          <p:cNvGrpSpPr/>
          <p:nvPr/>
        </p:nvGrpSpPr>
        <p:grpSpPr>
          <a:xfrm>
            <a:off x="4597735" y="2440088"/>
            <a:ext cx="5181600" cy="3437782"/>
            <a:chOff x="2992582" y="1939636"/>
            <a:chExt cx="5181600" cy="3437782"/>
          </a:xfrm>
        </p:grpSpPr>
        <p:graphicFrame>
          <p:nvGraphicFramePr>
            <p:cNvPr id="4" name="Chart 3"/>
            <p:cNvGraphicFramePr/>
            <p:nvPr/>
          </p:nvGraphicFramePr>
          <p:xfrm>
            <a:off x="2992582" y="1939636"/>
            <a:ext cx="5181600" cy="343778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4585855" y="2493819"/>
              <a:ext cx="54534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Adobe Devanagari" panose="02040503050201020203" pitchFamily="18" charset="0"/>
                  <a:ea typeface="+mn-ea"/>
                  <a:cs typeface="Adobe Devanagari" panose="02040503050201020203" pitchFamily="18" charset="0"/>
                </a:rPr>
                <a:t>P</a:t>
              </a:r>
            </a:p>
          </p:txBody>
        </p:sp>
        <p:sp>
          <p:nvSpPr>
            <p:cNvPr id="9" name="TextBox 8"/>
            <p:cNvSpPr txBox="1"/>
            <p:nvPr/>
          </p:nvSpPr>
          <p:spPr>
            <a:xfrm>
              <a:off x="5815314" y="2344170"/>
              <a:ext cx="55175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Adobe Devanagari" panose="02040503050201020203" pitchFamily="18" charset="0"/>
                  <a:ea typeface="+mn-ea"/>
                  <a:cs typeface="Adobe Devanagari" panose="02040503050201020203" pitchFamily="18" charset="0"/>
                </a:rPr>
                <a:t>E</a:t>
              </a:r>
            </a:p>
          </p:txBody>
        </p:sp>
        <p:sp>
          <p:nvSpPr>
            <p:cNvPr id="10" name="TextBox 9"/>
            <p:cNvSpPr txBox="1"/>
            <p:nvPr/>
          </p:nvSpPr>
          <p:spPr>
            <a:xfrm>
              <a:off x="6969089" y="3040559"/>
              <a:ext cx="58221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Adobe Devanagari" panose="02040503050201020203" pitchFamily="18" charset="0"/>
                  <a:ea typeface="+mn-ea"/>
                  <a:cs typeface="Adobe Devanagari" panose="02040503050201020203" pitchFamily="18" charset="0"/>
                </a:rPr>
                <a:t>R</a:t>
              </a:r>
            </a:p>
          </p:txBody>
        </p:sp>
        <p:sp>
          <p:nvSpPr>
            <p:cNvPr id="11" name="TextBox 10"/>
            <p:cNvSpPr txBox="1"/>
            <p:nvPr/>
          </p:nvSpPr>
          <p:spPr>
            <a:xfrm>
              <a:off x="5534401" y="3685453"/>
              <a:ext cx="75854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Adobe Devanagari" panose="02040503050201020203" pitchFamily="18" charset="0"/>
                  <a:ea typeface="+mn-ea"/>
                  <a:cs typeface="Adobe Devanagari" panose="02040503050201020203" pitchFamily="18" charset="0"/>
                </a:rPr>
                <a:t>M</a:t>
              </a:r>
            </a:p>
          </p:txBody>
        </p:sp>
        <p:sp>
          <p:nvSpPr>
            <p:cNvPr id="12" name="TextBox 11"/>
            <p:cNvSpPr txBox="1"/>
            <p:nvPr/>
          </p:nvSpPr>
          <p:spPr>
            <a:xfrm>
              <a:off x="4073149" y="3348335"/>
              <a:ext cx="62869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Adobe Devanagari" panose="02040503050201020203" pitchFamily="18" charset="0"/>
                  <a:ea typeface="+mn-ea"/>
                  <a:cs typeface="Adobe Devanagari" panose="02040503050201020203" pitchFamily="18" charset="0"/>
                </a:rPr>
                <a:t>A</a:t>
              </a:r>
            </a:p>
          </p:txBody>
        </p:sp>
      </p:grpSp>
      <p:sp>
        <p:nvSpPr>
          <p:cNvPr id="13" name="TextBox 12"/>
          <p:cNvSpPr txBox="1"/>
          <p:nvPr/>
        </p:nvSpPr>
        <p:spPr>
          <a:xfrm>
            <a:off x="8606768" y="188687"/>
            <a:ext cx="3423415" cy="2554545"/>
          </a:xfrm>
          <a:prstGeom prst="rect">
            <a:avLst/>
          </a:prstGeom>
          <a:solidFill>
            <a:schemeClr val="accent2">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Feelings of achievement increase: </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Self-esteem</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Self-efficacy</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Self-mastery</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Resilience, especially during challenges </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Perseverance </a:t>
            </a:r>
          </a:p>
        </p:txBody>
      </p:sp>
      <p:sp>
        <p:nvSpPr>
          <p:cNvPr id="15" name="TextBox 14">
            <a:extLst>
              <a:ext uri="{FF2B5EF4-FFF2-40B4-BE49-F238E27FC236}">
                <a16:creationId xmlns:a16="http://schemas.microsoft.com/office/drawing/2014/main" id="{FC091A50-0726-7046-9D49-069E40DA4E01}"/>
              </a:ext>
            </a:extLst>
          </p:cNvPr>
          <p:cNvSpPr txBox="1"/>
          <p:nvPr/>
        </p:nvSpPr>
        <p:spPr>
          <a:xfrm>
            <a:off x="407918" y="1866103"/>
            <a:ext cx="4552191" cy="4401205"/>
          </a:xfrm>
          <a:prstGeom prst="rect">
            <a:avLst/>
          </a:prstGeom>
          <a:noFill/>
        </p:spPr>
        <p:txBody>
          <a:bodyPr wrap="square" lIns="91440" tIns="45720" rIns="91440" bIns="45720" rtlCol="0" anchor="t">
            <a:spAutoFit/>
          </a:bodyPr>
          <a:lstStyle/>
          <a:p>
            <a:pPr marL="171450" indent="-171450">
              <a:buClr>
                <a:prstClr val="black"/>
              </a:buClr>
              <a:buSzPts val="1200"/>
              <a:buFont typeface="Arial"/>
              <a:buChar char="•"/>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People possess a need to be strong </a:t>
            </a:r>
            <a:r>
              <a:rPr lang="en-US" sz="2400">
                <a:solidFill>
                  <a:prstClr val="black"/>
                </a:solidFill>
                <a:latin typeface="Calibri" panose="020F0502020204030204"/>
              </a:rPr>
              <a:t>&amp;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competent and strive to achieve those needs. </a:t>
            </a:r>
          </a:p>
          <a:p>
            <a:pPr marL="171450" marR="0" lvl="0" indent="-171450" algn="l" defTabSz="914400" rtl="0" eaLnBrk="1" fontAlgn="auto" latinLnBrk="0" hangingPunct="1">
              <a:lnSpc>
                <a:spcPct val="100000"/>
              </a:lnSpc>
              <a:spcBef>
                <a:spcPts val="0"/>
              </a:spcBef>
              <a:spcAft>
                <a:spcPts val="0"/>
              </a:spcAft>
              <a:buClr>
                <a:prstClr val="black"/>
              </a:buClr>
              <a:buSzPts val="1200"/>
              <a:buFont typeface="Arial"/>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Feelings of accomplishment or achievement arise when using skills and making an effort in  ways that leads to successful results.</a:t>
            </a:r>
            <a:endParaRPr lang="en-US" sz="24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171450" marR="0" lvl="0" indent="-171450" algn="l" defTabSz="914400" rtl="0" eaLnBrk="1" fontAlgn="auto" latinLnBrk="0" hangingPunct="1">
              <a:lnSpc>
                <a:spcPct val="100000"/>
              </a:lnSpc>
              <a:spcBef>
                <a:spcPts val="0"/>
              </a:spcBef>
              <a:spcAft>
                <a:spcPts val="0"/>
              </a:spcAft>
              <a:buClr>
                <a:prstClr val="black"/>
              </a:buClr>
              <a:buSzPts val="1200"/>
              <a:buFont typeface="Arial"/>
              <a:buChar char="•"/>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prstClr val="black"/>
              </a:buClr>
              <a:buSzPts val="1800"/>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
                <a:prstClr val="black"/>
              </a:buClr>
              <a:buSzPts val="1200"/>
              <a:buFont typeface="Arial"/>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804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500"/>
                                  </p:st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D682A27-DC4A-9E7F-1D39-A14406451773}"/>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45B1D5C-0827-4AF0-8186-11FC5A8B8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7E6DD2-A561-7F63-789F-B06FFCF78C22}"/>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2900" b="1"/>
              <a:t>What are some of your Positive Psychology-Based Activities</a:t>
            </a:r>
            <a:br>
              <a:rPr lang="en-US" sz="2900" b="1"/>
            </a:br>
            <a:endParaRPr lang="en-US" sz="2900" b="1"/>
          </a:p>
        </p:txBody>
      </p:sp>
      <p:sp>
        <p:nvSpPr>
          <p:cNvPr id="17" name="Rectangle 16">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B7EAF78-FF10-0520-F5A6-E4BD7DAD33A4}"/>
              </a:ext>
            </a:extLst>
          </p:cNvPr>
          <p:cNvPicPr>
            <a:picLocks noChangeAspect="1"/>
          </p:cNvPicPr>
          <p:nvPr/>
        </p:nvPicPr>
        <p:blipFill>
          <a:blip r:embed="rId3"/>
          <a:srcRect t="1522" r="1" b="618"/>
          <a:stretch/>
        </p:blipFill>
        <p:spPr>
          <a:xfrm>
            <a:off x="545238" y="858525"/>
            <a:ext cx="7608304" cy="5211906"/>
          </a:xfrm>
          <a:prstGeom prst="rect">
            <a:avLst/>
          </a:prstGeom>
        </p:spPr>
      </p:pic>
      <p:sp>
        <p:nvSpPr>
          <p:cNvPr id="21" name="Rectangle 20">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715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76F0C0-9DE5-8993-B6E0-87A6FA891559}"/>
              </a:ext>
            </a:extLst>
          </p:cNvPr>
          <p:cNvPicPr>
            <a:picLocks noChangeAspect="1"/>
          </p:cNvPicPr>
          <p:nvPr/>
        </p:nvPicPr>
        <p:blipFill>
          <a:blip r:embed="rId3">
            <a:duotone>
              <a:schemeClr val="bg2">
                <a:shade val="45000"/>
                <a:satMod val="135000"/>
              </a:schemeClr>
              <a:prstClr val="white"/>
            </a:duotone>
          </a:blip>
          <a:srcRect r="2667"/>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365125"/>
            <a:ext cx="10515600" cy="1325563"/>
          </a:xfrm>
        </p:spPr>
        <p:txBody>
          <a:bodyPr vert="horz" lIns="91440" tIns="45720" rIns="91440" bIns="45720" rtlCol="0" anchor="ctr">
            <a:normAutofit/>
          </a:bodyPr>
          <a:lstStyle/>
          <a:p>
            <a:r>
              <a:rPr lang="en-US" sz="4000" b="1">
                <a:solidFill>
                  <a:srgbClr val="7030A0"/>
                </a:solidFill>
              </a:rPr>
              <a:t>Examples of Positive Psychology-Based Activities</a:t>
            </a:r>
            <a:br>
              <a:rPr lang="en-US" sz="2800" b="1"/>
            </a:br>
            <a:endParaRPr lang="en-US" sz="2800" b="1"/>
          </a:p>
        </p:txBody>
      </p:sp>
      <p:graphicFrame>
        <p:nvGraphicFramePr>
          <p:cNvPr id="9" name="TextBox 2">
            <a:extLst>
              <a:ext uri="{FF2B5EF4-FFF2-40B4-BE49-F238E27FC236}">
                <a16:creationId xmlns:a16="http://schemas.microsoft.com/office/drawing/2014/main" id="{178FB62E-C333-B085-FF7A-4D5F72845E22}"/>
              </a:ext>
            </a:extLst>
          </p:cNvPr>
          <p:cNvGraphicFramePr/>
          <p:nvPr/>
        </p:nvGraphicFramePr>
        <p:xfrm>
          <a:off x="838200" y="1535339"/>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a:extLst>
              <a:ext uri="{FF2B5EF4-FFF2-40B4-BE49-F238E27FC236}">
                <a16:creationId xmlns:a16="http://schemas.microsoft.com/office/drawing/2014/main" id="{4534D4A0-CC41-D303-AFC8-C8B59C85F3B4}"/>
              </a:ext>
            </a:extLst>
          </p:cNvPr>
          <p:cNvSpPr txBox="1"/>
          <p:nvPr/>
        </p:nvSpPr>
        <p:spPr>
          <a:xfrm>
            <a:off x="2997200" y="6308209"/>
            <a:ext cx="61976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ggia.berkeley.edu provides instructions on many activities</a:t>
            </a:r>
          </a:p>
        </p:txBody>
      </p:sp>
    </p:spTree>
    <p:extLst>
      <p:ext uri="{BB962C8B-B14F-4D97-AF65-F5344CB8AC3E}">
        <p14:creationId xmlns:p14="http://schemas.microsoft.com/office/powerpoint/2010/main" val="3494172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842582" y="1297263"/>
            <a:ext cx="10585450" cy="2711875"/>
          </a:xfrm>
          <a:prstGeom prst="rect">
            <a:avLst/>
          </a:prstGeom>
          <a:ln w="19050">
            <a:noFill/>
          </a:ln>
        </p:spPr>
        <p:txBody>
          <a:bodyPr>
            <a:normAutofit/>
          </a:bodyPr>
          <a:lstStyle/>
          <a:p>
            <a:pPr marL="0" lvl="1" indent="0" algn="ctr">
              <a:buNone/>
              <a:defRPr/>
            </a:pPr>
            <a:r>
              <a:rPr lang="en-US" sz="3600">
                <a:solidFill>
                  <a:prstClr val="black"/>
                </a:solidFill>
                <a:latin typeface="Georgia" panose="02040502050405020303" pitchFamily="18" charset="0"/>
                <a:cs typeface="Arial" panose="020B0604020202020204" pitchFamily="34" charset="0"/>
              </a:rPr>
              <a:t>An approach to health care that </a:t>
            </a:r>
          </a:p>
          <a:p>
            <a:pPr marL="0" lvl="1" indent="0" algn="ctr">
              <a:buNone/>
              <a:defRPr/>
            </a:pPr>
            <a:r>
              <a:rPr lang="en-US" sz="3600">
                <a:solidFill>
                  <a:schemeClr val="accent1"/>
                </a:solidFill>
                <a:latin typeface="Georgia" panose="02040502050405020303" pitchFamily="18" charset="0"/>
                <a:cs typeface="Arial" panose="020B0604020202020204" pitchFamily="34" charset="0"/>
              </a:rPr>
              <a:t>Empowers &amp; Equips </a:t>
            </a:r>
          </a:p>
          <a:p>
            <a:pPr marL="0" lvl="1" indent="0" algn="ctr">
              <a:buNone/>
              <a:defRPr/>
            </a:pPr>
            <a:r>
              <a:rPr lang="en-US" sz="3600">
                <a:solidFill>
                  <a:prstClr val="black"/>
                </a:solidFill>
                <a:latin typeface="Georgia" panose="02040502050405020303" pitchFamily="18" charset="0"/>
                <a:cs typeface="Arial" panose="020B0604020202020204" pitchFamily="34" charset="0"/>
              </a:rPr>
              <a:t>people to take charge of their </a:t>
            </a:r>
            <a:r>
              <a:rPr lang="en-US" sz="3600">
                <a:solidFill>
                  <a:schemeClr val="accent1"/>
                </a:solidFill>
                <a:latin typeface="Georgia" panose="02040502050405020303" pitchFamily="18" charset="0"/>
                <a:cs typeface="Arial" panose="020B0604020202020204" pitchFamily="34" charset="0"/>
              </a:rPr>
              <a:t>health and well-being</a:t>
            </a:r>
            <a:r>
              <a:rPr lang="en-US" sz="3600">
                <a:solidFill>
                  <a:srgbClr val="0070C0"/>
                </a:solidFill>
                <a:latin typeface="Georgia" panose="02040502050405020303" pitchFamily="18" charset="0"/>
                <a:cs typeface="Arial" panose="020B0604020202020204" pitchFamily="34" charset="0"/>
              </a:rPr>
              <a:t> </a:t>
            </a:r>
            <a:r>
              <a:rPr lang="en-US" sz="3600">
                <a:solidFill>
                  <a:prstClr val="black"/>
                </a:solidFill>
                <a:latin typeface="Georgia" panose="02040502050405020303" pitchFamily="18" charset="0"/>
                <a:cs typeface="Arial" panose="020B0604020202020204" pitchFamily="34" charset="0"/>
              </a:rPr>
              <a:t>and live life to the fullest.  </a:t>
            </a:r>
          </a:p>
          <a:p>
            <a:pPr marL="0" lvl="1" indent="0" algn="ctr">
              <a:buNone/>
              <a:defRPr/>
            </a:pPr>
            <a:endParaRPr lang="en-US" sz="2400">
              <a:solidFill>
                <a:prstClr val="black"/>
              </a:solidFill>
              <a:cs typeface="Arial" panose="020B0604020202020204" pitchFamily="34" charset="0"/>
            </a:endParaRPr>
          </a:p>
        </p:txBody>
      </p:sp>
      <p:sp>
        <p:nvSpPr>
          <p:cNvPr id="2" name="Title 1"/>
          <p:cNvSpPr>
            <a:spLocks noGrp="1"/>
          </p:cNvSpPr>
          <p:nvPr>
            <p:ph type="title" idx="4294967295"/>
          </p:nvPr>
        </p:nvSpPr>
        <p:spPr>
          <a:xfrm>
            <a:off x="1828800" y="155290"/>
            <a:ext cx="8229600" cy="846137"/>
          </a:xfrm>
          <a:prstGeom prst="rect">
            <a:avLst/>
          </a:prstGeom>
        </p:spPr>
        <p:txBody>
          <a:bodyPr>
            <a:noAutofit/>
          </a:bodyPr>
          <a:lstStyle/>
          <a:p>
            <a:pPr algn="ctr"/>
            <a:r>
              <a:rPr lang="en-US" b="1">
                <a:solidFill>
                  <a:srgbClr val="7030A0"/>
                </a:solidFill>
                <a:latin typeface="+mn-lt"/>
              </a:rPr>
              <a:t>What is Whole Health?</a:t>
            </a:r>
          </a:p>
        </p:txBody>
      </p:sp>
      <p:sp>
        <p:nvSpPr>
          <p:cNvPr id="7" name="TextBox 6"/>
          <p:cNvSpPr txBox="1"/>
          <p:nvPr/>
        </p:nvSpPr>
        <p:spPr>
          <a:xfrm>
            <a:off x="447488" y="4475988"/>
            <a:ext cx="4884807" cy="830997"/>
          </a:xfrm>
          <a:prstGeom prst="rect">
            <a:avLst/>
          </a:prstGeom>
          <a:noFill/>
          <a:ln w="15875">
            <a:noFill/>
          </a:ln>
        </p:spPr>
        <p:txBody>
          <a:bodyPr wrap="square" rtlCol="0">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Georgia" panose="02040502050405020303" pitchFamily="18" charset="0"/>
                <a:ea typeface="+mn-ea"/>
                <a:cs typeface="+mn-cs"/>
              </a:rPr>
              <a:t>Sick Care</a:t>
            </a: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Georgia" panose="02040502050405020303" pitchFamily="18" charset="0"/>
                <a:ea typeface="+mn-ea"/>
                <a:cs typeface="+mn-cs"/>
              </a:rPr>
              <a:t>“What’s the matter with you?”</a:t>
            </a:r>
            <a:endParaRPr kumimoji="0" lang="en-US" sz="2000" b="1" i="0"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sp>
        <p:nvSpPr>
          <p:cNvPr id="8" name="TextBox 7"/>
          <p:cNvSpPr txBox="1"/>
          <p:nvPr/>
        </p:nvSpPr>
        <p:spPr>
          <a:xfrm>
            <a:off x="6750335" y="4475988"/>
            <a:ext cx="3833612" cy="830997"/>
          </a:xfrm>
          <a:prstGeom prst="rect">
            <a:avLst/>
          </a:prstGeom>
          <a:noFill/>
          <a:ln w="15875">
            <a:noFill/>
          </a:ln>
        </p:spPr>
        <p:txBody>
          <a:bodyPr wrap="square" rtlCol="0">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Georgia" panose="02040502050405020303" pitchFamily="18" charset="0"/>
                <a:ea typeface="+mn-ea"/>
                <a:cs typeface="+mn-cs"/>
              </a:rPr>
              <a:t>Health Care</a:t>
            </a: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0C0"/>
                </a:solidFill>
                <a:effectLst/>
                <a:uLnTx/>
                <a:uFillTx/>
                <a:latin typeface="Georgia" panose="02040502050405020303" pitchFamily="18" charset="0"/>
                <a:ea typeface="+mn-ea"/>
                <a:cs typeface="+mn-cs"/>
              </a:rPr>
              <a:t>“What matters to you?”</a:t>
            </a:r>
          </a:p>
        </p:txBody>
      </p:sp>
      <p:sp>
        <p:nvSpPr>
          <p:cNvPr id="3" name="Right Arrow 2"/>
          <p:cNvSpPr/>
          <p:nvPr/>
        </p:nvSpPr>
        <p:spPr>
          <a:xfrm>
            <a:off x="5566357" y="4984270"/>
            <a:ext cx="1447800" cy="371497"/>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F168B5A2-E37E-4ABC-9FA4-6AD21511465E}"/>
              </a:ext>
            </a:extLst>
          </p:cNvPr>
          <p:cNvSpPr txBox="1"/>
          <p:nvPr/>
        </p:nvSpPr>
        <p:spPr>
          <a:xfrm>
            <a:off x="11438965" y="6488668"/>
            <a:ext cx="4999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5</a:t>
            </a:r>
          </a:p>
        </p:txBody>
      </p:sp>
      <p:pic>
        <p:nvPicPr>
          <p:cNvPr id="9" name="Picture 8">
            <a:extLst>
              <a:ext uri="{FF2B5EF4-FFF2-40B4-BE49-F238E27FC236}">
                <a16:creationId xmlns:a16="http://schemas.microsoft.com/office/drawing/2014/main" id="{D191FAE6-1E6B-4861-86BE-4B954ACDF7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3333"/>
          <a:stretch/>
        </p:blipFill>
        <p:spPr>
          <a:xfrm>
            <a:off x="5552050" y="3651985"/>
            <a:ext cx="1447800" cy="1428269"/>
          </a:xfrm>
          <a:prstGeom prst="rect">
            <a:avLst/>
          </a:prstGeom>
        </p:spPr>
      </p:pic>
      <p:sp>
        <p:nvSpPr>
          <p:cNvPr id="10" name="TextBox 9">
            <a:extLst>
              <a:ext uri="{FF2B5EF4-FFF2-40B4-BE49-F238E27FC236}">
                <a16:creationId xmlns:a16="http://schemas.microsoft.com/office/drawing/2014/main" id="{B8CCD3F8-0724-4F37-9B88-4616102847BB}"/>
              </a:ext>
            </a:extLst>
          </p:cNvPr>
          <p:cNvSpPr txBox="1"/>
          <p:nvPr/>
        </p:nvSpPr>
        <p:spPr>
          <a:xfrm>
            <a:off x="1607898" y="5626671"/>
            <a:ext cx="981782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Patient centered care: A path to better health outcomes through engagement and activation - PubMed</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17B922F-145B-4120-B6FD-60BF67DC88A4}"/>
              </a:ext>
            </a:extLst>
          </p:cNvPr>
          <p:cNvSpPr txBox="1"/>
          <p:nvPr/>
        </p:nvSpPr>
        <p:spPr>
          <a:xfrm>
            <a:off x="1607898" y="5946322"/>
            <a:ext cx="1008106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5"/>
              </a:rPr>
              <a:t>Impact of Person-Centered Interventions on Patient Outcomes in Acute Care Settings: A Systematic Review</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6573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107"/>
          <p:cNvSpPr/>
          <p:nvPr/>
        </p:nvSpPr>
        <p:spPr>
          <a:xfrm>
            <a:off x="1565461" y="42361"/>
            <a:ext cx="9061081" cy="2319841"/>
          </a:xfrm>
          <a:prstGeom prst="rect">
            <a:avLst/>
          </a:prstGeom>
          <a:solidFill>
            <a:srgbClr val="AF2C23"/>
          </a:solidFill>
          <a:ln w="63500" cap="flat" cmpd="sng">
            <a:solidFill>
              <a:srgbClr val="FFFFFF"/>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816" name="Google Shape;816;p107"/>
          <p:cNvPicPr preferRelativeResize="0">
            <a:picLocks noGrp="1"/>
          </p:cNvPicPr>
          <p:nvPr>
            <p:ph type="pic" idx="2"/>
          </p:nvPr>
        </p:nvPicPr>
        <p:blipFill rotWithShape="1">
          <a:blip r:embed="rId3">
            <a:alphaModFix/>
          </a:blip>
          <a:srcRect t="29744" b="29744"/>
          <a:stretch/>
        </p:blipFill>
        <p:spPr>
          <a:xfrm>
            <a:off x="2710567" y="1420399"/>
            <a:ext cx="6950000" cy="1699200"/>
          </a:xfrm>
          <a:prstGeom prst="rect">
            <a:avLst/>
          </a:prstGeom>
          <a:noFill/>
          <a:ln w="63500" cap="flat" cmpd="sng">
            <a:solidFill>
              <a:srgbClr val="FFFFFF"/>
            </a:solidFill>
            <a:prstDash val="solid"/>
            <a:round/>
            <a:headEnd type="none" w="sm" len="sm"/>
            <a:tailEnd type="none" w="sm" len="sm"/>
          </a:ln>
        </p:spPr>
      </p:pic>
      <p:sp>
        <p:nvSpPr>
          <p:cNvPr id="817" name="Google Shape;817;p107"/>
          <p:cNvSpPr/>
          <p:nvPr/>
        </p:nvSpPr>
        <p:spPr>
          <a:xfrm>
            <a:off x="1958167" y="119016"/>
            <a:ext cx="8454800" cy="1200400"/>
          </a:xfrm>
          <a:prstGeom prst="rect">
            <a:avLst/>
          </a:prstGeom>
          <a:noFill/>
          <a:ln>
            <a:noFill/>
          </a:ln>
        </p:spPr>
        <p:txBody>
          <a:bodyPr spcFirstLastPara="1" wrap="square" lIns="45700" tIns="45700" rIns="45700"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3600" b="0" i="0" u="none" strike="noStrike" kern="1200" cap="none" spc="0" normalizeH="0" baseline="0" noProof="0">
                <a:ln>
                  <a:noFill/>
                </a:ln>
                <a:solidFill>
                  <a:srgbClr val="FFFFFF"/>
                </a:solidFill>
                <a:effectLst/>
                <a:uLnTx/>
                <a:uFillTx/>
                <a:latin typeface="Calibri"/>
                <a:ea typeface="Calibri"/>
                <a:cs typeface="Calibri"/>
                <a:sym typeface="Calibri"/>
              </a:rPr>
              <a:t>Well-Being Is Boosted When in  </a:t>
            </a:r>
            <a:endParaRPr kumimoji="0" sz="3600" b="0" i="0" u="none" strike="noStrike" kern="1200" cap="none" spc="0" normalizeH="0" baseline="0" noProof="0">
              <a:ln>
                <a:noFill/>
              </a:ln>
              <a:solidFill>
                <a:prstClr val="black"/>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3600" b="0" i="0" u="none" strike="noStrike" kern="1200" cap="none" spc="0" normalizeH="0" baseline="0" noProof="0">
                <a:ln>
                  <a:noFill/>
                </a:ln>
                <a:solidFill>
                  <a:srgbClr val="FFFFFF"/>
                </a:solidFill>
                <a:effectLst/>
                <a:uLnTx/>
                <a:uFillTx/>
                <a:latin typeface="Calibri"/>
                <a:ea typeface="Calibri"/>
                <a:cs typeface="Calibri"/>
                <a:sym typeface="Calibri"/>
              </a:rPr>
              <a:t>Proximity to Nature!</a:t>
            </a:r>
            <a:endParaRPr kumimoji="0" sz="36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818" name="Google Shape;818;p107"/>
          <p:cNvSpPr/>
          <p:nvPr/>
        </p:nvSpPr>
        <p:spPr>
          <a:xfrm>
            <a:off x="2308984" y="1396071"/>
            <a:ext cx="7574033" cy="553997"/>
          </a:xfrm>
          <a:prstGeom prst="rect">
            <a:avLst/>
          </a:prstGeom>
          <a:noFill/>
          <a:ln>
            <a:noFill/>
          </a:ln>
        </p:spPr>
        <p:txBody>
          <a:bodyPr spcFirstLastPara="1" wrap="square" lIns="45700" tIns="45700" rIns="45700"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3067" b="0"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819" name="Google Shape;819;p107"/>
          <p:cNvSpPr/>
          <p:nvPr/>
        </p:nvSpPr>
        <p:spPr>
          <a:xfrm>
            <a:off x="118872" y="3228975"/>
            <a:ext cx="11932920" cy="1683958"/>
          </a:xfrm>
          <a:prstGeom prst="rect">
            <a:avLst/>
          </a:prstGeom>
          <a:noFill/>
          <a:ln>
            <a:noFill/>
          </a:ln>
        </p:spPr>
        <p:txBody>
          <a:bodyPr spcFirstLastPara="1" wrap="square" lIns="91433" tIns="45700" rIns="91433" bIns="45700" anchor="t" anchorCtr="0">
            <a:noAutofit/>
          </a:bodyPr>
          <a:lstStyle/>
          <a:p>
            <a:pPr marL="609585" marR="0" lvl="0" indent="-457189" algn="l" defTabSz="914400" rtl="0" eaLnBrk="1" fontAlgn="auto" latinLnBrk="0" hangingPunct="1">
              <a:lnSpc>
                <a:spcPct val="100000"/>
              </a:lnSpc>
              <a:spcBef>
                <a:spcPts val="0"/>
              </a:spcBef>
              <a:spcAft>
                <a:spcPts val="600"/>
              </a:spcAft>
              <a:buClrTx/>
              <a:buSzPts val="1800"/>
              <a:buFont typeface="Calibri"/>
              <a:buChar char="●"/>
              <a:tabLst/>
              <a:defRPr/>
            </a:pPr>
            <a:r>
              <a:rPr kumimoji="0" lang="en" sz="2200" b="0" i="0" u="none" strike="noStrike" kern="1200" cap="none" spc="0" normalizeH="0" baseline="0" noProof="0">
                <a:ln>
                  <a:noFill/>
                </a:ln>
                <a:solidFill>
                  <a:prstClr val="black"/>
                </a:solidFill>
                <a:effectLst/>
                <a:uLnTx/>
                <a:uFillTx/>
                <a:latin typeface="Calibri"/>
                <a:ea typeface="Calibri"/>
                <a:cs typeface="Calibri"/>
                <a:sym typeface="Calibri"/>
              </a:rPr>
              <a:t>Meta-analysis of 103 observational &amp; 40 interventional studies: increased greenspace exposure associated with decreased cortisol, diastolic blood pressure, HDL cholesterol, and improved HRV; also decreased type 2 diabetes, CVD mortality, and all cause mortality  </a:t>
            </a:r>
            <a:endParaRPr kumimoji="0" sz="2200" b="0" i="0" u="none" strike="noStrike" kern="1200" cap="none" spc="0" normalizeH="0" baseline="0" noProof="0">
              <a:ln>
                <a:noFill/>
              </a:ln>
              <a:solidFill>
                <a:prstClr val="black"/>
              </a:solidFill>
              <a:effectLst/>
              <a:uLnTx/>
              <a:uFillTx/>
              <a:latin typeface="Calibri"/>
              <a:ea typeface="Calibri"/>
              <a:cs typeface="Calibri"/>
              <a:sym typeface="Calibri"/>
            </a:endParaRPr>
          </a:p>
          <a:p>
            <a:pPr marL="609585" marR="0" lvl="0" indent="-457189" algn="l" defTabSz="914400" rtl="0" eaLnBrk="1" fontAlgn="auto" latinLnBrk="0" hangingPunct="1">
              <a:lnSpc>
                <a:spcPct val="100000"/>
              </a:lnSpc>
              <a:spcBef>
                <a:spcPts val="0"/>
              </a:spcBef>
              <a:spcAft>
                <a:spcPts val="600"/>
              </a:spcAft>
              <a:buClrTx/>
              <a:buSzPts val="1800"/>
              <a:buFont typeface="Calibri"/>
              <a:buChar char="●"/>
              <a:tabLst/>
              <a:defRPr/>
            </a:pPr>
            <a:r>
              <a:rPr kumimoji="0" lang="en" sz="2200" b="0" i="0" u="none" strike="noStrike" kern="1200" cap="none" spc="0" normalizeH="0" baseline="0" noProof="0">
                <a:ln>
                  <a:noFill/>
                </a:ln>
                <a:solidFill>
                  <a:prstClr val="black"/>
                </a:solidFill>
                <a:effectLst/>
                <a:uLnTx/>
                <a:uFillTx/>
                <a:latin typeface="Calibri"/>
                <a:ea typeface="Calibri"/>
                <a:cs typeface="Calibri"/>
                <a:sym typeface="Calibri"/>
              </a:rPr>
              <a:t>A single 90 min. walk in natural setting versus an urban setting: decrease in rumination (often found in persons with depression and other mental illness) </a:t>
            </a:r>
            <a:endParaRPr kumimoji="0" sz="2200" b="0" i="0" u="none" strike="noStrike" kern="1200" cap="none" spc="0" normalizeH="0" baseline="0" noProof="0">
              <a:ln>
                <a:noFill/>
              </a:ln>
              <a:solidFill>
                <a:prstClr val="black"/>
              </a:solidFill>
              <a:effectLst/>
              <a:uLnTx/>
              <a:uFillTx/>
              <a:latin typeface="Calibri"/>
              <a:ea typeface="Calibri"/>
              <a:cs typeface="Calibri"/>
              <a:sym typeface="Calibri"/>
            </a:endParaRPr>
          </a:p>
          <a:p>
            <a:pPr marL="609585" marR="0" lvl="0" indent="-457189" algn="l" defTabSz="914400" rtl="0" eaLnBrk="1" fontAlgn="auto" latinLnBrk="0" hangingPunct="1">
              <a:lnSpc>
                <a:spcPct val="100000"/>
              </a:lnSpc>
              <a:spcBef>
                <a:spcPts val="0"/>
              </a:spcBef>
              <a:spcAft>
                <a:spcPts val="600"/>
              </a:spcAft>
              <a:buClrTx/>
              <a:buSzPts val="1800"/>
              <a:buFont typeface="Calibri"/>
              <a:buChar char="●"/>
              <a:tabLst/>
              <a:defRPr/>
            </a:pPr>
            <a:r>
              <a:rPr kumimoji="0" lang="en" sz="2200" b="0" i="0" u="none" strike="noStrike" kern="1200" cap="none" spc="0" normalizeH="0" baseline="0" noProof="0">
                <a:ln>
                  <a:noFill/>
                </a:ln>
                <a:solidFill>
                  <a:prstClr val="black"/>
                </a:solidFill>
                <a:effectLst/>
                <a:uLnTx/>
                <a:uFillTx/>
                <a:latin typeface="Calibri"/>
                <a:ea typeface="Calibri"/>
                <a:cs typeface="Calibri"/>
                <a:sym typeface="Calibri"/>
              </a:rPr>
              <a:t>A 16 min walk (=/- 5 min) with improved physiologic mechanisms: reductions in diastolic blood pressure, heart rate, cortisol levels </a:t>
            </a:r>
          </a:p>
          <a:p>
            <a:pPr marL="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sym typeface="Calibri"/>
              </a:rPr>
              <a:t>Bratman GN, Daily GC, Levy BJ, et al. Benefits of nature experience: Improved affect and cognition </a:t>
            </a:r>
            <a:r>
              <a:rPr kumimoji="0" lang="en-US" sz="1200" b="0" i="1" u="none" strike="noStrike" kern="1200" cap="none" spc="0" normalizeH="0" baseline="0" noProof="0">
                <a:ln>
                  <a:noFill/>
                </a:ln>
                <a:solidFill>
                  <a:prstClr val="black"/>
                </a:solidFill>
                <a:effectLst/>
                <a:uLnTx/>
                <a:uFillTx/>
                <a:latin typeface="Calibri" panose="020F0502020204030204"/>
                <a:ea typeface="Calibri"/>
                <a:cs typeface="Calibri"/>
                <a:sym typeface="Calibri"/>
              </a:rPr>
              <a:t>Landscape and Urban Planning </a:t>
            </a:r>
            <a:r>
              <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sym typeface="Calibri"/>
              </a:rPr>
              <a:t>2015;138:41-50</a:t>
            </a:r>
          </a:p>
          <a:p>
            <a:pPr marL="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sym typeface="Calibri"/>
              </a:rPr>
              <a:t>Park BJ, </a:t>
            </a:r>
            <a:r>
              <a:rPr kumimoji="0" lang="en-US" sz="1200" b="0" i="0" u="none" strike="noStrike" kern="1200" cap="none" spc="0" normalizeH="0" baseline="0" noProof="0" err="1">
                <a:ln>
                  <a:noFill/>
                </a:ln>
                <a:solidFill>
                  <a:prstClr val="black"/>
                </a:solidFill>
                <a:effectLst/>
                <a:uLnTx/>
                <a:uFillTx/>
                <a:latin typeface="Calibri" panose="020F0502020204030204"/>
                <a:ea typeface="Calibri"/>
                <a:cs typeface="Calibri"/>
                <a:sym typeface="Calibri"/>
              </a:rPr>
              <a:t>Tsunetsugu</a:t>
            </a:r>
            <a:r>
              <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sym typeface="Calibri"/>
              </a:rPr>
              <a:t> Y, </a:t>
            </a:r>
            <a:r>
              <a:rPr kumimoji="0" lang="en-US" sz="1200" b="0" i="0" u="none" strike="noStrike" kern="1200" cap="none" spc="0" normalizeH="0" baseline="0" noProof="0" err="1">
                <a:ln>
                  <a:noFill/>
                </a:ln>
                <a:solidFill>
                  <a:prstClr val="black"/>
                </a:solidFill>
                <a:effectLst/>
                <a:uLnTx/>
                <a:uFillTx/>
                <a:latin typeface="Calibri" panose="020F0502020204030204"/>
                <a:ea typeface="Calibri"/>
                <a:cs typeface="Calibri"/>
                <a:sym typeface="Calibri"/>
              </a:rPr>
              <a:t>Kasetani</a:t>
            </a:r>
            <a:r>
              <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sym typeface="Calibri"/>
              </a:rPr>
              <a:t> T, et al. The physiological effects of </a:t>
            </a:r>
            <a:r>
              <a:rPr kumimoji="0" lang="en-US" sz="1200" b="0" i="0" u="none" strike="noStrike" kern="1200" cap="none" spc="0" normalizeH="0" baseline="0" noProof="0" err="1">
                <a:ln>
                  <a:noFill/>
                </a:ln>
                <a:solidFill>
                  <a:prstClr val="black"/>
                </a:solidFill>
                <a:effectLst/>
                <a:uLnTx/>
                <a:uFillTx/>
                <a:latin typeface="Calibri" panose="020F0502020204030204"/>
                <a:ea typeface="Calibri"/>
                <a:cs typeface="Calibri"/>
                <a:sym typeface="Calibri"/>
              </a:rPr>
              <a:t>shinrinyoku</a:t>
            </a:r>
            <a:r>
              <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sym typeface="Calibri"/>
              </a:rPr>
              <a:t> (taking in the forest atmosphere of forest bathing): evidence form field experiments in 24 forests across Japan. </a:t>
            </a:r>
            <a:r>
              <a:rPr kumimoji="0" lang="en-US" sz="1200" b="0" i="1" u="none" strike="noStrike" kern="1200" cap="none" spc="0" normalizeH="0" baseline="0" noProof="0">
                <a:ln>
                  <a:noFill/>
                </a:ln>
                <a:solidFill>
                  <a:prstClr val="black"/>
                </a:solidFill>
                <a:effectLst/>
                <a:uLnTx/>
                <a:uFillTx/>
                <a:latin typeface="Calibri" panose="020F0502020204030204"/>
                <a:ea typeface="Calibri"/>
                <a:cs typeface="Calibri"/>
                <a:sym typeface="Calibri"/>
              </a:rPr>
              <a:t>Environ Health </a:t>
            </a:r>
            <a:r>
              <a:rPr kumimoji="0" lang="en-US" sz="1200" b="0" i="1" u="none" strike="noStrike" kern="1200" cap="none" spc="0" normalizeH="0" baseline="0" noProof="0" err="1">
                <a:ln>
                  <a:noFill/>
                </a:ln>
                <a:solidFill>
                  <a:prstClr val="black"/>
                </a:solidFill>
                <a:effectLst/>
                <a:uLnTx/>
                <a:uFillTx/>
                <a:latin typeface="Calibri" panose="020F0502020204030204"/>
                <a:ea typeface="Calibri"/>
                <a:cs typeface="Calibri"/>
                <a:sym typeface="Calibri"/>
              </a:rPr>
              <a:t>Prev</a:t>
            </a:r>
            <a:r>
              <a:rPr kumimoji="0" lang="en-US" sz="1200" b="0" i="1" u="none" strike="noStrike" kern="1200" cap="none" spc="0" normalizeH="0" baseline="0" noProof="0">
                <a:ln>
                  <a:noFill/>
                </a:ln>
                <a:solidFill>
                  <a:prstClr val="black"/>
                </a:solidFill>
                <a:effectLst/>
                <a:uLnTx/>
                <a:uFillTx/>
                <a:latin typeface="Calibri" panose="020F0502020204030204"/>
                <a:ea typeface="Calibri"/>
                <a:cs typeface="Calibri"/>
                <a:sym typeface="Calibri"/>
              </a:rPr>
              <a:t> Med</a:t>
            </a:r>
            <a:r>
              <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sym typeface="Calibri"/>
              </a:rPr>
              <a:t>. 2010;15(1):18-26.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Calibri" panose="020F0502020204030204"/>
                <a:ea typeface="Calibri"/>
                <a:cs typeface="Calibri"/>
                <a:sym typeface="Calibri"/>
              </a:rPr>
              <a:t>Twohig</a:t>
            </a:r>
            <a:r>
              <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sym typeface="Calibri"/>
              </a:rPr>
              <a:t>-Bennett C, Jones A. Health benefits of the great outdoors: A systematic review and meta-analysis of greenspace exposure and health outcomes. </a:t>
            </a:r>
            <a:r>
              <a:rPr kumimoji="0" lang="en-US" sz="1200" b="0" i="1" u="none" strike="noStrike" kern="1200" cap="none" spc="0" normalizeH="0" baseline="0" noProof="0">
                <a:ln>
                  <a:noFill/>
                </a:ln>
                <a:solidFill>
                  <a:prstClr val="black"/>
                </a:solidFill>
                <a:effectLst/>
                <a:uLnTx/>
                <a:uFillTx/>
                <a:latin typeface="Calibri" panose="020F0502020204030204"/>
                <a:ea typeface="Calibri"/>
                <a:cs typeface="Calibri"/>
                <a:sym typeface="Calibri"/>
              </a:rPr>
              <a:t>Environ Res. </a:t>
            </a:r>
            <a:r>
              <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sym typeface="Calibri"/>
              </a:rPr>
              <a:t>2018;166:628-637.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Calibri"/>
              <a:cs typeface="Calibri"/>
              <a:sym typeface="Calibri"/>
            </a:endParaRPr>
          </a:p>
          <a:p>
            <a:pPr marL="609585" marR="0" lvl="0" indent="-457189" algn="l" defTabSz="914400" rtl="0" eaLnBrk="1" fontAlgn="auto" latinLnBrk="0" hangingPunct="1">
              <a:lnSpc>
                <a:spcPct val="100000"/>
              </a:lnSpc>
              <a:spcBef>
                <a:spcPts val="0"/>
              </a:spcBef>
              <a:spcAft>
                <a:spcPts val="600"/>
              </a:spcAft>
              <a:buClrTx/>
              <a:buSzPts val="1800"/>
              <a:buFont typeface="Calibri"/>
              <a:buChar char="●"/>
              <a:tabLst/>
              <a:defRPr/>
            </a:pPr>
            <a:endParaRPr kumimoji="0" sz="2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46184932"/>
      </p:ext>
    </p:extLst>
  </p:cSld>
  <p:clrMapOvr>
    <a:masterClrMapping/>
  </p:clrMapOvr>
  <mc:AlternateContent xmlns:mc="http://schemas.openxmlformats.org/markup-compatibility/2006" xmlns:p14="http://schemas.microsoft.com/office/powerpoint/2010/main">
    <mc:Choice Requires="p14">
      <p:transition spd="slow" p14:dur="12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15"/>
                                        </p:tgtEl>
                                        <p:attrNameLst>
                                          <p:attrName>style.visibility</p:attrName>
                                        </p:attrNameLst>
                                      </p:cBhvr>
                                      <p:to>
                                        <p:strVal val="visible"/>
                                      </p:to>
                                    </p:set>
                                    <p:anim calcmode="lin" valueType="num">
                                      <p:cBhvr additive="base">
                                        <p:cTn id="7" dur="1000"/>
                                        <p:tgtEl>
                                          <p:spTgt spid="815"/>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817"/>
                                        </p:tgtEl>
                                        <p:attrNameLst>
                                          <p:attrName>style.visibility</p:attrName>
                                        </p:attrNameLst>
                                      </p:cBhvr>
                                      <p:to>
                                        <p:strVal val="visible"/>
                                      </p:to>
                                    </p:set>
                                    <p:anim calcmode="lin" valueType="num">
                                      <p:cBhvr additive="base">
                                        <p:cTn id="11" dur="500"/>
                                        <p:tgtEl>
                                          <p:spTgt spid="817"/>
                                        </p:tgtEl>
                                        <p:attrNameLst>
                                          <p:attrName>ppt_x</p:attrName>
                                        </p:attrNameLst>
                                      </p:cBhvr>
                                      <p:tavLst>
                                        <p:tav tm="0">
                                          <p:val>
                                            <p:strVal val="#ppt_x+1"/>
                                          </p:val>
                                        </p:tav>
                                        <p:tav tm="100000">
                                          <p:val>
                                            <p:strVal val="#ppt_x"/>
                                          </p:val>
                                        </p:tav>
                                      </p:tavLst>
                                    </p:anim>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818"/>
                                        </p:tgtEl>
                                        <p:attrNameLst>
                                          <p:attrName>style.visibility</p:attrName>
                                        </p:attrNameLst>
                                      </p:cBhvr>
                                      <p:to>
                                        <p:strVal val="visible"/>
                                      </p:to>
                                    </p:set>
                                    <p:anim calcmode="lin" valueType="num">
                                      <p:cBhvr additive="base">
                                        <p:cTn id="15" dur="500"/>
                                        <p:tgtEl>
                                          <p:spTgt spid="81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D433F-2DCF-747D-1A29-B88890617997}"/>
              </a:ext>
            </a:extLst>
          </p:cNvPr>
          <p:cNvSpPr>
            <a:spLocks noGrp="1"/>
          </p:cNvSpPr>
          <p:nvPr>
            <p:ph type="title"/>
          </p:nvPr>
        </p:nvSpPr>
        <p:spPr/>
        <p:txBody>
          <a:bodyPr>
            <a:normAutofit fontScale="90000"/>
          </a:bodyPr>
          <a:lstStyle/>
          <a:p>
            <a:br>
              <a:rPr lang="en-US" b="1">
                <a:solidFill>
                  <a:srgbClr val="7030A0"/>
                </a:solidFill>
                <a:ea typeface="Calibri Light"/>
                <a:cs typeface="Calibri Light"/>
              </a:rPr>
            </a:br>
            <a:br>
              <a:rPr lang="en-US" b="1">
                <a:solidFill>
                  <a:srgbClr val="7030A0"/>
                </a:solidFill>
                <a:ea typeface="Calibri Light"/>
                <a:cs typeface="Calibri Light"/>
              </a:rPr>
            </a:br>
            <a:endParaRPr lang="en-US" b="1">
              <a:solidFill>
                <a:srgbClr val="7030A0"/>
              </a:solidFill>
            </a:endParaRPr>
          </a:p>
        </p:txBody>
      </p:sp>
      <p:sp>
        <p:nvSpPr>
          <p:cNvPr id="5" name="Content Placeholder 4">
            <a:extLst>
              <a:ext uri="{FF2B5EF4-FFF2-40B4-BE49-F238E27FC236}">
                <a16:creationId xmlns:a16="http://schemas.microsoft.com/office/drawing/2014/main" id="{0054E977-D64D-9F7D-9720-421B88CF47B2}"/>
              </a:ext>
            </a:extLst>
          </p:cNvPr>
          <p:cNvSpPr>
            <a:spLocks noGrp="1"/>
          </p:cNvSpPr>
          <p:nvPr>
            <p:ph idx="1"/>
          </p:nvPr>
        </p:nvSpPr>
        <p:spPr>
          <a:xfrm>
            <a:off x="419157" y="1397058"/>
            <a:ext cx="7674520" cy="5095817"/>
          </a:xfrm>
        </p:spPr>
        <p:txBody>
          <a:bodyPr>
            <a:normAutofit fontScale="92500" lnSpcReduction="20000"/>
          </a:bodyPr>
          <a:lstStyle/>
          <a:p>
            <a:r>
              <a:rPr lang="en-US" dirty="0">
                <a:ea typeface="Calibri Light"/>
                <a:cs typeface="Calibri Light"/>
              </a:rPr>
              <a:t>Heart rate variability (HRV) is a measure of the normally occurring beat-to-beat changes in heart rate. These fluctuations in heart rate result from complex, nonlinear interactions among several different physiological systems. HRV is an Indicator of Self-Regulatory Capacity, Autonomic Function and Health. </a:t>
            </a:r>
          </a:p>
          <a:p>
            <a:r>
              <a:rPr lang="en-US" dirty="0">
                <a:ea typeface="Calibri Light"/>
                <a:cs typeface="Calibri Light"/>
              </a:rPr>
              <a:t>When we are stressed, the body is out of sync. The depleting emotions we feel, like anger, frustration, anxiety, and worry, lead to disorder in the nervous system.</a:t>
            </a:r>
          </a:p>
          <a:p>
            <a:r>
              <a:rPr lang="en-US" dirty="0">
                <a:ea typeface="Calibri Light"/>
                <a:cs typeface="Calibri Light"/>
              </a:rPr>
              <a:t>Renewing emotions like appreciation, care, and kindness create order, which is called coherence. Coherence leads to mental clarity, creativity, and resiliency.</a:t>
            </a:r>
          </a:p>
        </p:txBody>
      </p:sp>
      <p:sp>
        <p:nvSpPr>
          <p:cNvPr id="7" name="TextBox 6">
            <a:extLst>
              <a:ext uri="{FF2B5EF4-FFF2-40B4-BE49-F238E27FC236}">
                <a16:creationId xmlns:a16="http://schemas.microsoft.com/office/drawing/2014/main" id="{48F2B880-C4A1-66BC-79B4-8B2164F203F6}"/>
              </a:ext>
            </a:extLst>
          </p:cNvPr>
          <p:cNvSpPr txBox="1"/>
          <p:nvPr/>
        </p:nvSpPr>
        <p:spPr>
          <a:xfrm>
            <a:off x="1917871" y="365125"/>
            <a:ext cx="8356257" cy="769441"/>
          </a:xfrm>
          <a:prstGeom prst="rect">
            <a:avLst/>
          </a:prstGeom>
          <a:noFill/>
        </p:spPr>
        <p:txBody>
          <a:bodyPr wrap="square">
            <a:spAutoFit/>
          </a:bodyPr>
          <a:lstStyle/>
          <a:p>
            <a:pPr algn="ctr"/>
            <a:r>
              <a:rPr lang="en-US" sz="4400" b="1">
                <a:solidFill>
                  <a:srgbClr val="7030A0"/>
                </a:solidFill>
                <a:ea typeface="Calibri Light"/>
                <a:cs typeface="Calibri Light"/>
              </a:rPr>
              <a:t>Heart Coherence and HRV</a:t>
            </a:r>
            <a:endParaRPr lang="en-US" sz="4400"/>
          </a:p>
        </p:txBody>
      </p:sp>
      <p:pic>
        <p:nvPicPr>
          <p:cNvPr id="9" name="Picture 8">
            <a:extLst>
              <a:ext uri="{FF2B5EF4-FFF2-40B4-BE49-F238E27FC236}">
                <a16:creationId xmlns:a16="http://schemas.microsoft.com/office/drawing/2014/main" id="{E5AF68AA-4BD4-82BA-6B09-0F51CBC87D19}"/>
              </a:ext>
            </a:extLst>
          </p:cNvPr>
          <p:cNvPicPr>
            <a:picLocks noChangeAspect="1"/>
          </p:cNvPicPr>
          <p:nvPr/>
        </p:nvPicPr>
        <p:blipFill>
          <a:blip r:embed="rId3"/>
          <a:stretch>
            <a:fillRect/>
          </a:stretch>
        </p:blipFill>
        <p:spPr>
          <a:xfrm>
            <a:off x="8093676" y="1397058"/>
            <a:ext cx="3782602" cy="2235269"/>
          </a:xfrm>
          <a:prstGeom prst="rect">
            <a:avLst/>
          </a:prstGeom>
        </p:spPr>
      </p:pic>
      <p:pic>
        <p:nvPicPr>
          <p:cNvPr id="11" name="Picture 10">
            <a:extLst>
              <a:ext uri="{FF2B5EF4-FFF2-40B4-BE49-F238E27FC236}">
                <a16:creationId xmlns:a16="http://schemas.microsoft.com/office/drawing/2014/main" id="{2E1E8DC5-7154-71B2-8C8C-4155F7440BEC}"/>
              </a:ext>
            </a:extLst>
          </p:cNvPr>
          <p:cNvPicPr>
            <a:picLocks noChangeAspect="1"/>
          </p:cNvPicPr>
          <p:nvPr/>
        </p:nvPicPr>
        <p:blipFill>
          <a:blip r:embed="rId4"/>
          <a:stretch>
            <a:fillRect/>
          </a:stretch>
        </p:blipFill>
        <p:spPr>
          <a:xfrm>
            <a:off x="8093676" y="3683642"/>
            <a:ext cx="3679168" cy="2493321"/>
          </a:xfrm>
          <a:prstGeom prst="rect">
            <a:avLst/>
          </a:prstGeom>
        </p:spPr>
      </p:pic>
    </p:spTree>
    <p:extLst>
      <p:ext uri="{BB962C8B-B14F-4D97-AF65-F5344CB8AC3E}">
        <p14:creationId xmlns:p14="http://schemas.microsoft.com/office/powerpoint/2010/main" val="36798166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D433F-2DCF-747D-1A29-B88890617997}"/>
              </a:ext>
            </a:extLst>
          </p:cNvPr>
          <p:cNvSpPr>
            <a:spLocks noGrp="1"/>
          </p:cNvSpPr>
          <p:nvPr>
            <p:ph type="title"/>
          </p:nvPr>
        </p:nvSpPr>
        <p:spPr/>
        <p:txBody>
          <a:bodyPr>
            <a:normAutofit fontScale="90000"/>
          </a:bodyPr>
          <a:lstStyle/>
          <a:p>
            <a:br>
              <a:rPr lang="en-US" b="1">
                <a:solidFill>
                  <a:srgbClr val="7030A0"/>
                </a:solidFill>
                <a:ea typeface="Calibri Light"/>
                <a:cs typeface="Calibri Light"/>
              </a:rPr>
            </a:br>
            <a:br>
              <a:rPr lang="en-US" b="1">
                <a:solidFill>
                  <a:srgbClr val="7030A0"/>
                </a:solidFill>
                <a:ea typeface="Calibri Light"/>
                <a:cs typeface="Calibri Light"/>
              </a:rPr>
            </a:br>
            <a:endParaRPr lang="en-US" b="1">
              <a:solidFill>
                <a:srgbClr val="7030A0"/>
              </a:solidFill>
            </a:endParaRPr>
          </a:p>
        </p:txBody>
      </p:sp>
      <p:sp>
        <p:nvSpPr>
          <p:cNvPr id="5" name="Content Placeholder 4">
            <a:extLst>
              <a:ext uri="{FF2B5EF4-FFF2-40B4-BE49-F238E27FC236}">
                <a16:creationId xmlns:a16="http://schemas.microsoft.com/office/drawing/2014/main" id="{0054E977-D64D-9F7D-9720-421B88CF47B2}"/>
              </a:ext>
            </a:extLst>
          </p:cNvPr>
          <p:cNvSpPr>
            <a:spLocks noGrp="1"/>
          </p:cNvSpPr>
          <p:nvPr>
            <p:ph idx="1"/>
          </p:nvPr>
        </p:nvSpPr>
        <p:spPr>
          <a:xfrm>
            <a:off x="604508" y="1426019"/>
            <a:ext cx="11772843" cy="5095817"/>
          </a:xfrm>
        </p:spPr>
        <p:txBody>
          <a:bodyPr>
            <a:normAutofit/>
          </a:bodyPr>
          <a:lstStyle/>
          <a:p>
            <a:pPr marL="0" indent="0">
              <a:buNone/>
            </a:pPr>
            <a:r>
              <a:rPr lang="en-US"/>
              <a:t>“Since emotional processes can work faster than the mind, it takes a power stronger than the mind to bend perception, override emotional circuitry, and provide us with intuitive feeling instead. It takes the power of the heart.” </a:t>
            </a:r>
          </a:p>
          <a:p>
            <a:pPr marL="0" indent="0">
              <a:buNone/>
            </a:pPr>
            <a:r>
              <a:rPr lang="en-US"/>
              <a:t>– Doc </a:t>
            </a:r>
            <a:r>
              <a:rPr lang="en-US" err="1"/>
              <a:t>Childre</a:t>
            </a:r>
            <a:r>
              <a:rPr lang="en-US"/>
              <a:t>, HeartMath Institute founder</a:t>
            </a:r>
            <a:endParaRPr lang="en-US">
              <a:ea typeface="Calibri Light"/>
              <a:cs typeface="Calibri Light"/>
            </a:endParaRPr>
          </a:p>
        </p:txBody>
      </p:sp>
      <p:sp>
        <p:nvSpPr>
          <p:cNvPr id="7" name="TextBox 6">
            <a:extLst>
              <a:ext uri="{FF2B5EF4-FFF2-40B4-BE49-F238E27FC236}">
                <a16:creationId xmlns:a16="http://schemas.microsoft.com/office/drawing/2014/main" id="{48F2B880-C4A1-66BC-79B4-8B2164F203F6}"/>
              </a:ext>
            </a:extLst>
          </p:cNvPr>
          <p:cNvSpPr txBox="1"/>
          <p:nvPr/>
        </p:nvSpPr>
        <p:spPr>
          <a:xfrm>
            <a:off x="1917871" y="365125"/>
            <a:ext cx="8356257" cy="769441"/>
          </a:xfrm>
          <a:prstGeom prst="rect">
            <a:avLst/>
          </a:prstGeom>
          <a:noFill/>
        </p:spPr>
        <p:txBody>
          <a:bodyPr wrap="square">
            <a:spAutoFit/>
          </a:bodyPr>
          <a:lstStyle/>
          <a:p>
            <a:pPr algn="ctr"/>
            <a:r>
              <a:rPr lang="en-US" sz="4400" b="1">
                <a:solidFill>
                  <a:srgbClr val="7030A0"/>
                </a:solidFill>
                <a:ea typeface="Calibri Light"/>
                <a:cs typeface="Calibri Light"/>
              </a:rPr>
              <a:t>Heart Coherence and HRV</a:t>
            </a:r>
            <a:endParaRPr lang="en-US" sz="4400"/>
          </a:p>
        </p:txBody>
      </p:sp>
      <p:pic>
        <p:nvPicPr>
          <p:cNvPr id="4" name="Picture 3">
            <a:extLst>
              <a:ext uri="{FF2B5EF4-FFF2-40B4-BE49-F238E27FC236}">
                <a16:creationId xmlns:a16="http://schemas.microsoft.com/office/drawing/2014/main" id="{CB503D14-D03C-E919-4805-13B387ED3BBD}"/>
              </a:ext>
            </a:extLst>
          </p:cNvPr>
          <p:cNvPicPr>
            <a:picLocks noChangeAspect="1"/>
          </p:cNvPicPr>
          <p:nvPr/>
        </p:nvPicPr>
        <p:blipFill>
          <a:blip r:embed="rId3"/>
          <a:stretch>
            <a:fillRect/>
          </a:stretch>
        </p:blipFill>
        <p:spPr>
          <a:xfrm>
            <a:off x="1074550" y="3429000"/>
            <a:ext cx="4531784" cy="2936661"/>
          </a:xfrm>
          <a:prstGeom prst="rect">
            <a:avLst/>
          </a:prstGeom>
        </p:spPr>
      </p:pic>
      <p:sp>
        <p:nvSpPr>
          <p:cNvPr id="8" name="TextBox 7">
            <a:extLst>
              <a:ext uri="{FF2B5EF4-FFF2-40B4-BE49-F238E27FC236}">
                <a16:creationId xmlns:a16="http://schemas.microsoft.com/office/drawing/2014/main" id="{7ECED848-E342-A6B7-DBC2-02DD95934691}"/>
              </a:ext>
            </a:extLst>
          </p:cNvPr>
          <p:cNvSpPr txBox="1"/>
          <p:nvPr/>
        </p:nvSpPr>
        <p:spPr>
          <a:xfrm>
            <a:off x="6380204" y="3631957"/>
            <a:ext cx="5207288" cy="2246769"/>
          </a:xfrm>
          <a:prstGeom prst="rect">
            <a:avLst/>
          </a:prstGeom>
          <a:noFill/>
        </p:spPr>
        <p:txBody>
          <a:bodyPr wrap="square">
            <a:spAutoFit/>
          </a:bodyPr>
          <a:lstStyle/>
          <a:p>
            <a:r>
              <a:rPr lang="en-US" sz="2000"/>
              <a:t>The heart’s magnetic field, which is the strongest rhythmic field produced by the human body, not only envelops every cell of the body, but also extends out in all directions into the space around us. The heart’s magnetic field can be measured several feet away from the body by sensitive magnetometers. </a:t>
            </a:r>
          </a:p>
        </p:txBody>
      </p:sp>
    </p:spTree>
    <p:extLst>
      <p:ext uri="{BB962C8B-B14F-4D97-AF65-F5344CB8AC3E}">
        <p14:creationId xmlns:p14="http://schemas.microsoft.com/office/powerpoint/2010/main" val="29405211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5 Paramahansa Yogananda Quotes to Unveil Your Inner Light | Unariun Wisdom">
            <a:extLst>
              <a:ext uri="{FF2B5EF4-FFF2-40B4-BE49-F238E27FC236}">
                <a16:creationId xmlns:a16="http://schemas.microsoft.com/office/drawing/2014/main" id="{85D36A59-03F0-CB9C-C9B2-316B5C68E35C}"/>
              </a:ext>
            </a:extLst>
          </p:cNvPr>
          <p:cNvPicPr>
            <a:picLocks noChangeAspect="1"/>
          </p:cNvPicPr>
          <p:nvPr/>
        </p:nvPicPr>
        <p:blipFill rotWithShape="1">
          <a:blip r:embed="rId3"/>
          <a:srcRect t="15704" b="5364"/>
          <a:stretch/>
        </p:blipFill>
        <p:spPr>
          <a:xfrm>
            <a:off x="20" y="1282"/>
            <a:ext cx="12191980" cy="6856718"/>
          </a:xfrm>
          <a:prstGeom prst="rect">
            <a:avLst/>
          </a:prstGeom>
        </p:spPr>
      </p:pic>
      <p:sp>
        <p:nvSpPr>
          <p:cNvPr id="2" name="Title 1">
            <a:extLst>
              <a:ext uri="{FF2B5EF4-FFF2-40B4-BE49-F238E27FC236}">
                <a16:creationId xmlns:a16="http://schemas.microsoft.com/office/drawing/2014/main" id="{59AD433F-2DCF-747D-1A29-B88890617997}"/>
              </a:ext>
            </a:extLst>
          </p:cNvPr>
          <p:cNvSpPr>
            <a:spLocks noGrp="1"/>
          </p:cNvSpPr>
          <p:nvPr>
            <p:ph type="title"/>
          </p:nvPr>
        </p:nvSpPr>
        <p:spPr>
          <a:xfrm>
            <a:off x="3613695" y="1978195"/>
            <a:ext cx="7272020" cy="2901610"/>
          </a:xfrm>
        </p:spPr>
        <p:txBody>
          <a:bodyPr>
            <a:normAutofit fontScale="90000"/>
          </a:bodyPr>
          <a:lstStyle/>
          <a:p>
            <a:r>
              <a:rPr lang="en-US" b="1">
                <a:solidFill>
                  <a:srgbClr val="7030A0"/>
                </a:solidFill>
                <a:ea typeface="Calibri Light"/>
                <a:cs typeface="Calibri Light"/>
              </a:rPr>
              <a:t>Shift and Lift technique</a:t>
            </a:r>
            <a:br>
              <a:rPr lang="en-US" b="1">
                <a:solidFill>
                  <a:srgbClr val="7030A0"/>
                </a:solidFill>
                <a:ea typeface="Calibri Light"/>
                <a:cs typeface="Calibri Light"/>
              </a:rPr>
            </a:br>
            <a:r>
              <a:rPr lang="en-US" b="1">
                <a:solidFill>
                  <a:srgbClr val="7030A0"/>
                </a:solidFill>
                <a:ea typeface="Calibri Light"/>
                <a:cs typeface="Calibri Light"/>
              </a:rPr>
              <a:t> </a:t>
            </a:r>
            <a:br>
              <a:rPr lang="en-US" b="1">
                <a:solidFill>
                  <a:srgbClr val="7030A0"/>
                </a:solidFill>
                <a:ea typeface="Calibri Light"/>
                <a:cs typeface="Calibri Light"/>
              </a:rPr>
            </a:br>
            <a:r>
              <a:rPr lang="en-US" sz="3100" b="1">
                <a:solidFill>
                  <a:srgbClr val="7030A0"/>
                </a:solidFill>
                <a:ea typeface="Calibri Light"/>
                <a:cs typeface="Calibri Light"/>
              </a:rPr>
              <a:t>1. Heart-Focused Breathing</a:t>
            </a:r>
            <a:br>
              <a:rPr lang="en-US" sz="3100" b="1">
                <a:solidFill>
                  <a:srgbClr val="7030A0"/>
                </a:solidFill>
                <a:ea typeface="Calibri Light"/>
                <a:cs typeface="Calibri Light"/>
              </a:rPr>
            </a:br>
            <a:br>
              <a:rPr lang="en-US" sz="3100" b="1">
                <a:solidFill>
                  <a:srgbClr val="7030A0"/>
                </a:solidFill>
                <a:ea typeface="Calibri Light"/>
                <a:cs typeface="Calibri Light"/>
              </a:rPr>
            </a:br>
            <a:r>
              <a:rPr lang="en-US" sz="3100" b="1">
                <a:solidFill>
                  <a:srgbClr val="7030A0"/>
                </a:solidFill>
                <a:ea typeface="Calibri Light"/>
                <a:cs typeface="Calibri Light"/>
              </a:rPr>
              <a:t>2. Activate</a:t>
            </a:r>
            <a:br>
              <a:rPr lang="en-US" sz="3100" b="1">
                <a:solidFill>
                  <a:srgbClr val="7030A0"/>
                </a:solidFill>
                <a:ea typeface="Calibri Light"/>
                <a:cs typeface="Calibri Light"/>
              </a:rPr>
            </a:br>
            <a:br>
              <a:rPr lang="en-US" sz="3100" b="1">
                <a:solidFill>
                  <a:srgbClr val="7030A0"/>
                </a:solidFill>
                <a:ea typeface="Calibri Light"/>
                <a:cs typeface="Calibri Light"/>
              </a:rPr>
            </a:br>
            <a:r>
              <a:rPr lang="en-US" sz="3100" b="1">
                <a:solidFill>
                  <a:srgbClr val="7030A0"/>
                </a:solidFill>
                <a:ea typeface="Calibri Light"/>
                <a:cs typeface="Calibri Light"/>
              </a:rPr>
              <a:t>3. Radiate</a:t>
            </a:r>
            <a:br>
              <a:rPr lang="en-US" b="1">
                <a:solidFill>
                  <a:srgbClr val="7030A0"/>
                </a:solidFill>
                <a:ea typeface="Calibri Light"/>
                <a:cs typeface="Calibri Light"/>
              </a:rPr>
            </a:br>
            <a:br>
              <a:rPr lang="en-US" b="1">
                <a:solidFill>
                  <a:srgbClr val="7030A0"/>
                </a:solidFill>
                <a:ea typeface="Calibri Light"/>
                <a:cs typeface="Calibri Light"/>
              </a:rPr>
            </a:br>
            <a:endParaRPr lang="en-US" b="1">
              <a:solidFill>
                <a:srgbClr val="7030A0"/>
              </a:solidFill>
            </a:endParaRPr>
          </a:p>
        </p:txBody>
      </p:sp>
    </p:spTree>
    <p:extLst>
      <p:ext uri="{BB962C8B-B14F-4D97-AF65-F5344CB8AC3E}">
        <p14:creationId xmlns:p14="http://schemas.microsoft.com/office/powerpoint/2010/main" val="336225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a:solidFill>
                  <a:srgbClr val="7030A0"/>
                </a:solidFill>
                <a:cs typeface="Arial"/>
              </a:rPr>
              <a:t>Key Points</a:t>
            </a:r>
          </a:p>
        </p:txBody>
      </p:sp>
      <p:sp>
        <p:nvSpPr>
          <p:cNvPr id="3" name="Content Placeholder 2"/>
          <p:cNvSpPr>
            <a:spLocks noGrp="1"/>
          </p:cNvSpPr>
          <p:nvPr>
            <p:ph idx="1"/>
          </p:nvPr>
        </p:nvSpPr>
        <p:spPr>
          <a:xfrm>
            <a:off x="707572" y="1535340"/>
            <a:ext cx="11179628" cy="5170260"/>
          </a:xfrm>
        </p:spPr>
        <p:txBody>
          <a:bodyPr vert="horz" lIns="91440" tIns="45720" rIns="91440" bIns="45720" rtlCol="0" anchor="t">
            <a:normAutofit/>
          </a:bodyPr>
          <a:lstStyle/>
          <a:p>
            <a:r>
              <a:rPr lang="en-US" sz="2400">
                <a:cs typeface="Arial"/>
              </a:rPr>
              <a:t>A healthy lifestyle has self care circles of health : physical activity, plant-based diet, sleep, avoiding risky substance use, stress management, and positive activities in PERMA.</a:t>
            </a:r>
          </a:p>
          <a:p>
            <a:r>
              <a:rPr lang="en-US" sz="2400">
                <a:cs typeface="Arial"/>
              </a:rPr>
              <a:t>PERMA stands for? </a:t>
            </a:r>
            <a:r>
              <a:rPr lang="en-US" sz="2400" b="1">
                <a:cs typeface="Arial"/>
              </a:rPr>
              <a:t>p</a:t>
            </a:r>
            <a:r>
              <a:rPr lang="en-US" sz="2400">
                <a:cs typeface="Arial"/>
              </a:rPr>
              <a:t>ositive emotion, </a:t>
            </a:r>
            <a:r>
              <a:rPr lang="en-US" sz="2400" b="1">
                <a:cs typeface="Arial"/>
              </a:rPr>
              <a:t>e</a:t>
            </a:r>
            <a:r>
              <a:rPr lang="en-US" sz="2400">
                <a:cs typeface="Arial"/>
              </a:rPr>
              <a:t>ngagement, positive </a:t>
            </a:r>
            <a:r>
              <a:rPr lang="en-US" sz="2400" b="1">
                <a:cs typeface="Arial"/>
              </a:rPr>
              <a:t>r</a:t>
            </a:r>
            <a:r>
              <a:rPr lang="en-US" sz="2400">
                <a:cs typeface="Arial"/>
              </a:rPr>
              <a:t>elationships, </a:t>
            </a:r>
            <a:r>
              <a:rPr lang="en-US" sz="2400" b="1">
                <a:cs typeface="Arial"/>
              </a:rPr>
              <a:t>m</a:t>
            </a:r>
            <a:r>
              <a:rPr lang="en-US" sz="2400">
                <a:cs typeface="Arial"/>
              </a:rPr>
              <a:t>eaning, and </a:t>
            </a:r>
            <a:r>
              <a:rPr lang="en-US" sz="2400" b="1">
                <a:cs typeface="Arial"/>
              </a:rPr>
              <a:t>a</a:t>
            </a:r>
            <a:r>
              <a:rPr lang="en-US" sz="2400">
                <a:cs typeface="Arial"/>
              </a:rPr>
              <a:t>ccomplishment. These are the main elements of positive psychology that improve emotional well-being and lead to flourishing.</a:t>
            </a:r>
            <a:endParaRPr lang="en-US" sz="2400">
              <a:ea typeface="Calibri"/>
              <a:cs typeface="Arial"/>
            </a:endParaRPr>
          </a:p>
          <a:p>
            <a:r>
              <a:rPr lang="en-US" sz="2400">
                <a:cs typeface="Arial"/>
              </a:rPr>
              <a:t>Positive emotion and healthy habits have a reinforcing, reciprocal relationship.</a:t>
            </a:r>
            <a:endParaRPr lang="en-US" sz="2400">
              <a:cs typeface="Arial" panose="020B0604020202020204" pitchFamily="34" charset="0"/>
            </a:endParaRPr>
          </a:p>
          <a:p>
            <a:r>
              <a:rPr lang="en-US" sz="2400"/>
              <a:t>Time in nature supports our physical and emotional well-being.</a:t>
            </a:r>
            <a:endParaRPr lang="en-US" sz="2400">
              <a:ea typeface="Calibri" panose="020F0502020204030204"/>
              <a:cs typeface="Arial" panose="020B0604020202020204" pitchFamily="34" charset="0"/>
            </a:endParaRPr>
          </a:p>
          <a:p>
            <a:r>
              <a:rPr lang="en-US" sz="2400"/>
              <a:t>You can build a self-care plan that harnesses all of these elements.</a:t>
            </a:r>
            <a:endParaRPr lang="en-US" sz="2400">
              <a:cs typeface="Arial" panose="020B0604020202020204" pitchFamily="34" charset="0"/>
            </a:endParaRPr>
          </a:p>
          <a:p>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971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736" y="380365"/>
            <a:ext cx="11750040" cy="1325563"/>
          </a:xfrm>
        </p:spPr>
        <p:txBody>
          <a:bodyPr>
            <a:normAutofit/>
          </a:bodyPr>
          <a:lstStyle/>
          <a:p>
            <a:pPr algn="ctr"/>
            <a:r>
              <a:rPr lang="en-US" b="1">
                <a:solidFill>
                  <a:srgbClr val="7030A0"/>
                </a:solidFill>
              </a:rPr>
              <a:t>Positive Health and Well-Being Resources </a:t>
            </a:r>
          </a:p>
        </p:txBody>
      </p:sp>
      <p:sp>
        <p:nvSpPr>
          <p:cNvPr id="3" name="Content Placeholder 2"/>
          <p:cNvSpPr>
            <a:spLocks noGrp="1"/>
          </p:cNvSpPr>
          <p:nvPr>
            <p:ph idx="1"/>
          </p:nvPr>
        </p:nvSpPr>
        <p:spPr>
          <a:xfrm>
            <a:off x="774192" y="1705928"/>
            <a:ext cx="10515600" cy="4351338"/>
          </a:xfrm>
        </p:spPr>
        <p:txBody>
          <a:bodyPr>
            <a:normAutofit lnSpcReduction="10000"/>
          </a:bodyPr>
          <a:lstStyle/>
          <a:p>
            <a:r>
              <a:rPr lang="en-US" sz="2400" b="1"/>
              <a:t>Benson Henry Institute for Mind Body Medicine</a:t>
            </a:r>
            <a:r>
              <a:rPr lang="en-US" sz="2400"/>
              <a:t>: massgeneral.org/</a:t>
            </a:r>
            <a:r>
              <a:rPr lang="en-US" sz="2400" err="1"/>
              <a:t>bhi</a:t>
            </a:r>
            <a:r>
              <a:rPr lang="en-US" sz="2400"/>
              <a:t>/</a:t>
            </a:r>
          </a:p>
          <a:p>
            <a:r>
              <a:rPr lang="en-US" sz="2400" b="1"/>
              <a:t>Global Positive Health Institute:</a:t>
            </a:r>
            <a:r>
              <a:rPr lang="en-US" sz="2400"/>
              <a:t> </a:t>
            </a:r>
            <a:r>
              <a:rPr lang="en-US" sz="2400" err="1"/>
              <a:t>positivehealth.world</a:t>
            </a:r>
            <a:endParaRPr lang="en-US" sz="2400"/>
          </a:p>
          <a:p>
            <a:r>
              <a:rPr lang="en-US" sz="2400" b="1"/>
              <a:t>The Greater Good Science Center: </a:t>
            </a:r>
            <a:r>
              <a:rPr lang="en-US" sz="2400"/>
              <a:t>ggsc.berkeley.edu</a:t>
            </a:r>
          </a:p>
          <a:p>
            <a:r>
              <a:rPr lang="en-US" sz="2400" b="1"/>
              <a:t>Greater Good in Action: </a:t>
            </a:r>
            <a:r>
              <a:rPr lang="en-US" sz="2400"/>
              <a:t>ggia.berkeley.edu</a:t>
            </a:r>
          </a:p>
          <a:p>
            <a:r>
              <a:rPr lang="en-US" sz="2400" b="1"/>
              <a:t>International Positive Psychology Association</a:t>
            </a:r>
            <a:r>
              <a:rPr lang="en-US" sz="2400"/>
              <a:t>: ippanetwork.org</a:t>
            </a:r>
          </a:p>
          <a:p>
            <a:pPr lvl="0"/>
            <a:r>
              <a:rPr lang="en-US" sz="2400" b="1"/>
              <a:t>Stanford University - Center for Compassion and Altruism Research and Education: </a:t>
            </a:r>
            <a:r>
              <a:rPr lang="en-US" sz="2400"/>
              <a:t>ccare.Stanford.edu</a:t>
            </a:r>
          </a:p>
          <a:p>
            <a:r>
              <a:rPr lang="en-US" sz="2400" b="1"/>
              <a:t>University of Pennsylvania - Positive Psychology Center: </a:t>
            </a:r>
            <a:r>
              <a:rPr lang="en-US" sz="2400"/>
              <a:t>ppc.sas.upenn.edu</a:t>
            </a:r>
          </a:p>
          <a:p>
            <a:pPr lvl="0"/>
            <a:r>
              <a:rPr lang="en-US" sz="2400" b="1"/>
              <a:t>Yale University - Center for Emotional Intelligence: </a:t>
            </a:r>
            <a:r>
              <a:rPr lang="en-US" sz="2400"/>
              <a:t>ei.yale.edu</a:t>
            </a:r>
          </a:p>
          <a:p>
            <a:pPr lvl="0"/>
            <a:r>
              <a:rPr lang="en-US" sz="2400" b="1"/>
              <a:t>positivepsychology.com</a:t>
            </a:r>
          </a:p>
          <a:p>
            <a:endParaRPr lang="en-US"/>
          </a:p>
        </p:txBody>
      </p:sp>
    </p:spTree>
    <p:extLst>
      <p:ext uri="{BB962C8B-B14F-4D97-AF65-F5344CB8AC3E}">
        <p14:creationId xmlns:p14="http://schemas.microsoft.com/office/powerpoint/2010/main" val="21678112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DDDB6FD-B700-5257-F33D-7012E773B6CC}"/>
              </a:ext>
            </a:extLst>
          </p:cNvPr>
          <p:cNvPicPr>
            <a:picLocks noGrp="1" noChangeAspect="1"/>
          </p:cNvPicPr>
          <p:nvPr>
            <p:ph sz="half" idx="2"/>
          </p:nvPr>
        </p:nvPicPr>
        <p:blipFill>
          <a:blip r:embed="rId3"/>
          <a:srcRect t="2219" b="10232"/>
          <a:stretch/>
        </p:blipFill>
        <p:spPr>
          <a:xfrm>
            <a:off x="20" y="10"/>
            <a:ext cx="12191980" cy="6857990"/>
          </a:xfrm>
          <a:prstGeom prst="rect">
            <a:avLst/>
          </a:prstGeom>
        </p:spPr>
      </p:pic>
      <p:sp>
        <p:nvSpPr>
          <p:cNvPr id="2" name="Title 1">
            <a:extLst>
              <a:ext uri="{FF2B5EF4-FFF2-40B4-BE49-F238E27FC236}">
                <a16:creationId xmlns:a16="http://schemas.microsoft.com/office/drawing/2014/main" id="{C25D6ED5-06CB-1B4C-27A7-075ACB52F41D}"/>
              </a:ext>
            </a:extLst>
          </p:cNvPr>
          <p:cNvSpPr>
            <a:spLocks noGrp="1"/>
          </p:cNvSpPr>
          <p:nvPr>
            <p:ph type="title"/>
          </p:nvPr>
        </p:nvSpPr>
        <p:spPr>
          <a:xfrm>
            <a:off x="502613" y="2985802"/>
            <a:ext cx="3414373" cy="886397"/>
          </a:xfrm>
          <a:solidFill>
            <a:schemeClr val="bg1">
              <a:alpha val="90000"/>
            </a:schemeClr>
          </a:solidFill>
          <a:ln w="127000" cap="sq" cmpd="thinThick">
            <a:solidFill>
              <a:schemeClr val="bg1"/>
            </a:solidFill>
          </a:ln>
        </p:spPr>
        <p:txBody>
          <a:bodyPr vert="horz" wrap="square" lIns="91440" tIns="45720" rIns="91440" bIns="45720" rtlCol="0" anchor="ctr">
            <a:normAutofit/>
          </a:bodyPr>
          <a:lstStyle/>
          <a:p>
            <a:pPr algn="ctr"/>
            <a:r>
              <a:rPr lang="en-US" sz="2400" b="1">
                <a:solidFill>
                  <a:schemeClr val="tx1">
                    <a:lumMod val="75000"/>
                    <a:lumOff val="25000"/>
                  </a:schemeClr>
                </a:solidFill>
              </a:rPr>
              <a:t>STRETCH AND BREAKS </a:t>
            </a:r>
          </a:p>
        </p:txBody>
      </p:sp>
    </p:spTree>
    <p:extLst>
      <p:ext uri="{BB962C8B-B14F-4D97-AF65-F5344CB8AC3E}">
        <p14:creationId xmlns:p14="http://schemas.microsoft.com/office/powerpoint/2010/main" val="12904718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271C567E-33BF-404C-A4D4-15D77D305C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5772" y="-804232"/>
            <a:ext cx="5640456" cy="6858000"/>
          </a:xfrm>
          <a:prstGeom prst="rect">
            <a:avLst/>
          </a:prstGeom>
        </p:spPr>
      </p:pic>
      <p:pic>
        <p:nvPicPr>
          <p:cNvPr id="6" name="Picture 5"/>
          <p:cNvPicPr>
            <a:picLocks noChangeAspect="1"/>
          </p:cNvPicPr>
          <p:nvPr/>
        </p:nvPicPr>
        <p:blipFill>
          <a:blip r:embed="rId4"/>
          <a:stretch>
            <a:fillRect/>
          </a:stretch>
        </p:blipFill>
        <p:spPr>
          <a:xfrm>
            <a:off x="3005623" y="5815229"/>
            <a:ext cx="6151397" cy="951058"/>
          </a:xfrm>
          <a:prstGeom prst="rect">
            <a:avLst/>
          </a:prstGeom>
        </p:spPr>
      </p:pic>
      <p:sp>
        <p:nvSpPr>
          <p:cNvPr id="2" name="Oval 1">
            <a:extLst>
              <a:ext uri="{FF2B5EF4-FFF2-40B4-BE49-F238E27FC236}">
                <a16:creationId xmlns:a16="http://schemas.microsoft.com/office/drawing/2014/main" id="{3600A07D-EADE-402F-8157-E4F6BC847355}"/>
              </a:ext>
            </a:extLst>
          </p:cNvPr>
          <p:cNvSpPr/>
          <p:nvPr/>
        </p:nvSpPr>
        <p:spPr>
          <a:xfrm>
            <a:off x="5408472" y="2187415"/>
            <a:ext cx="1331244" cy="1348108"/>
          </a:xfrm>
          <a:prstGeom prst="ellipse">
            <a:avLst/>
          </a:prstGeom>
          <a:noFill/>
          <a:ln w="76200">
            <a:solidFill>
              <a:srgbClr val="00B0F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6455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860" y="277988"/>
            <a:ext cx="10972800" cy="846661"/>
          </a:xfrm>
        </p:spPr>
        <p:txBody>
          <a:bodyPr/>
          <a:lstStyle/>
          <a:p>
            <a:r>
              <a:rPr lang="en-US" sz="4000">
                <a:solidFill>
                  <a:srgbClr val="7030A0"/>
                </a:solidFill>
                <a:latin typeface="+mn-lt"/>
                <a:cs typeface="Arial" panose="020B0604020202020204" pitchFamily="34" charset="0"/>
              </a:rPr>
              <a:t>Mindful Awareness</a:t>
            </a:r>
          </a:p>
        </p:txBody>
      </p:sp>
      <p:sp>
        <p:nvSpPr>
          <p:cNvPr id="3" name="Content Placeholder 2"/>
          <p:cNvSpPr>
            <a:spLocks noGrp="1"/>
          </p:cNvSpPr>
          <p:nvPr>
            <p:ph sz="half" idx="1"/>
          </p:nvPr>
        </p:nvSpPr>
        <p:spPr>
          <a:xfrm>
            <a:off x="609600" y="1657350"/>
            <a:ext cx="4718756" cy="4343400"/>
          </a:xfrm>
        </p:spPr>
        <p:txBody>
          <a:bodyPr>
            <a:normAutofit fontScale="92500" lnSpcReduction="20000"/>
          </a:bodyPr>
          <a:lstStyle/>
          <a:p>
            <a:pPr marL="0" indent="0" algn="ctr">
              <a:buNone/>
            </a:pPr>
            <a:endParaRPr lang="en-US" sz="3200">
              <a:solidFill>
                <a:srgbClr val="0083BE"/>
              </a:solidFill>
            </a:endParaRPr>
          </a:p>
          <a:p>
            <a:pPr marL="0" indent="0" algn="ctr">
              <a:buNone/>
            </a:pPr>
            <a:r>
              <a:rPr lang="en-US" sz="3900">
                <a:solidFill>
                  <a:srgbClr val="7030A0"/>
                </a:solidFill>
              </a:rPr>
              <a:t>A way of being…</a:t>
            </a:r>
          </a:p>
          <a:p>
            <a:pPr marL="0" indent="0" algn="ctr">
              <a:buNone/>
            </a:pPr>
            <a:r>
              <a:rPr lang="en-US" sz="3900">
                <a:solidFill>
                  <a:srgbClr val="7030A0"/>
                </a:solidFill>
              </a:rPr>
              <a:t>in the present moment….</a:t>
            </a:r>
          </a:p>
          <a:p>
            <a:pPr marL="0" indent="0" algn="ctr">
              <a:buNone/>
            </a:pPr>
            <a:r>
              <a:rPr lang="en-US" sz="3900">
                <a:solidFill>
                  <a:srgbClr val="7030A0"/>
                </a:solidFill>
              </a:rPr>
              <a:t>on purpose….</a:t>
            </a:r>
          </a:p>
          <a:p>
            <a:pPr marL="0" indent="0" algn="ctr">
              <a:buNone/>
            </a:pPr>
            <a:r>
              <a:rPr lang="en-US" sz="3900">
                <a:solidFill>
                  <a:srgbClr val="7030A0"/>
                </a:solidFill>
              </a:rPr>
              <a:t>without judgment  </a:t>
            </a:r>
          </a:p>
          <a:p>
            <a:pPr marL="0" indent="0" algn="ctr">
              <a:buNone/>
            </a:pPr>
            <a:r>
              <a:rPr lang="en-US" sz="3600">
                <a:solidFill>
                  <a:srgbClr val="7030A0"/>
                </a:solidFill>
              </a:rPr>
              <a:t>			</a:t>
            </a:r>
          </a:p>
          <a:p>
            <a:pPr marL="0" indent="0" algn="ctr">
              <a:buNone/>
            </a:pPr>
            <a:r>
              <a:rPr lang="en-US" sz="3600" i="1">
                <a:solidFill>
                  <a:srgbClr val="7030A0"/>
                </a:solidFill>
              </a:rPr>
              <a:t>				</a:t>
            </a:r>
          </a:p>
          <a:p>
            <a:pPr marL="0" indent="0" algn="r">
              <a:buNone/>
            </a:pPr>
            <a:r>
              <a:rPr lang="en-US" sz="3600" i="1">
                <a:solidFill>
                  <a:srgbClr val="7030A0"/>
                </a:solidFill>
              </a:rPr>
              <a:t>Jon Kabat-Zinn</a:t>
            </a:r>
            <a:endParaRPr lang="en-US" sz="3600">
              <a:solidFill>
                <a:srgbClr val="7030A0"/>
              </a:solidFill>
            </a:endParaRPr>
          </a:p>
        </p:txBody>
      </p:sp>
      <p:pic>
        <p:nvPicPr>
          <p:cNvPr id="8" name="Picture 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t="-33957" b="-33957"/>
          <a:stretch>
            <a:fillRect/>
          </a:stretch>
        </p:blipFill>
        <p:spPr bwMode="auto">
          <a:xfrm>
            <a:off x="6096001" y="0"/>
            <a:ext cx="5362222" cy="6580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extLst>
      <p:ext uri="{BB962C8B-B14F-4D97-AF65-F5344CB8AC3E}">
        <p14:creationId xmlns:p14="http://schemas.microsoft.com/office/powerpoint/2010/main" val="26986893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309486D-1151-0980-C055-984F745D33AD}"/>
              </a:ext>
            </a:extLst>
          </p:cNvPr>
          <p:cNvPicPr>
            <a:picLocks noChangeAspect="1"/>
          </p:cNvPicPr>
          <p:nvPr/>
        </p:nvPicPr>
        <p:blipFill>
          <a:blip r:embed="rId3">
            <a:alphaModFix amt="35000"/>
          </a:blip>
          <a:stretch>
            <a:fillRect/>
          </a:stretch>
        </p:blipFill>
        <p:spPr>
          <a:xfrm>
            <a:off x="0" y="1"/>
            <a:ext cx="12192000" cy="6858000"/>
          </a:xfrm>
          <a:prstGeom prst="rect">
            <a:avLst/>
          </a:prstGeom>
        </p:spPr>
      </p:pic>
      <p:sp>
        <p:nvSpPr>
          <p:cNvPr id="6" name="Content Placeholder 5"/>
          <p:cNvSpPr>
            <a:spLocks noGrp="1"/>
          </p:cNvSpPr>
          <p:nvPr>
            <p:ph sz="quarter" idx="14"/>
          </p:nvPr>
        </p:nvSpPr>
        <p:spPr>
          <a:xfrm>
            <a:off x="6400800" y="2210009"/>
            <a:ext cx="4978400" cy="3505200"/>
          </a:xfrm>
        </p:spPr>
        <p:txBody>
          <a:bodyPr/>
          <a:lstStyle/>
          <a:p>
            <a:pPr eaLnBrk="1" fontAlgn="auto" hangingPunct="1">
              <a:defRPr/>
            </a:pPr>
            <a:endParaRPr lang="en-US">
              <a:ea typeface="+mn-ea"/>
              <a:cs typeface="+mn-cs"/>
            </a:endParaRPr>
          </a:p>
          <a:p>
            <a:pPr eaLnBrk="1" fontAlgn="auto" hangingPunct="1">
              <a:defRPr/>
            </a:pPr>
            <a:r>
              <a:rPr lang="en-US" sz="2400">
                <a:ea typeface="+mn-ea"/>
                <a:cs typeface="+mn-cs"/>
              </a:rPr>
              <a:t>Perceived empathy</a:t>
            </a:r>
          </a:p>
          <a:p>
            <a:pPr eaLnBrk="1" fontAlgn="auto" hangingPunct="1">
              <a:defRPr/>
            </a:pPr>
            <a:r>
              <a:rPr lang="en-US" sz="2400">
                <a:ea typeface="+mn-ea"/>
                <a:cs typeface="+mn-cs"/>
              </a:rPr>
              <a:t>Patient adherence</a:t>
            </a:r>
          </a:p>
          <a:p>
            <a:pPr eaLnBrk="1" fontAlgn="auto" hangingPunct="1">
              <a:defRPr/>
            </a:pPr>
            <a:r>
              <a:rPr lang="en-US" sz="2400">
                <a:ea typeface="+mn-ea"/>
                <a:cs typeface="+mn-cs"/>
              </a:rPr>
              <a:t>Patient outcomes</a:t>
            </a:r>
          </a:p>
          <a:p>
            <a:pPr eaLnBrk="1" fontAlgn="auto" hangingPunct="1">
              <a:defRPr/>
            </a:pPr>
            <a:r>
              <a:rPr lang="en-US" sz="2400">
                <a:ea typeface="+mn-ea"/>
                <a:cs typeface="+mn-cs"/>
              </a:rPr>
              <a:t>Reduced medical errors</a:t>
            </a:r>
          </a:p>
        </p:txBody>
      </p:sp>
      <p:sp>
        <p:nvSpPr>
          <p:cNvPr id="3" name="Content Placeholder 2"/>
          <p:cNvSpPr>
            <a:spLocks noGrp="1"/>
          </p:cNvSpPr>
          <p:nvPr>
            <p:ph sz="quarter" idx="13"/>
          </p:nvPr>
        </p:nvSpPr>
        <p:spPr>
          <a:xfrm>
            <a:off x="812800" y="2174875"/>
            <a:ext cx="4978400" cy="3505200"/>
          </a:xfrm>
        </p:spPr>
        <p:txBody>
          <a:bodyPr>
            <a:normAutofit/>
          </a:bodyPr>
          <a:lstStyle/>
          <a:p>
            <a:pPr marL="0" indent="0">
              <a:buNone/>
              <a:defRPr/>
            </a:pPr>
            <a:endParaRPr lang="en-US">
              <a:ea typeface="+mn-ea"/>
              <a:cs typeface="+mn-cs"/>
            </a:endParaRPr>
          </a:p>
          <a:p>
            <a:pPr eaLnBrk="1" fontAlgn="auto" hangingPunct="1">
              <a:defRPr/>
            </a:pPr>
            <a:r>
              <a:rPr lang="en-US" sz="2400">
                <a:ea typeface="+mn-ea"/>
                <a:cs typeface="+mn-cs"/>
              </a:rPr>
              <a:t>Stress response</a:t>
            </a:r>
          </a:p>
          <a:p>
            <a:pPr eaLnBrk="1" fontAlgn="auto" hangingPunct="1">
              <a:defRPr/>
            </a:pPr>
            <a:r>
              <a:rPr lang="en-US" sz="2400">
                <a:ea typeface="+mn-ea"/>
                <a:cs typeface="+mn-cs"/>
              </a:rPr>
              <a:t>Perseveration</a:t>
            </a:r>
          </a:p>
          <a:p>
            <a:pPr eaLnBrk="1" fontAlgn="auto" hangingPunct="1">
              <a:defRPr/>
            </a:pPr>
            <a:r>
              <a:rPr lang="en-US" sz="2400">
                <a:ea typeface="+mn-ea"/>
                <a:cs typeface="+mn-cs"/>
              </a:rPr>
              <a:t>Physical illness</a:t>
            </a:r>
          </a:p>
          <a:p>
            <a:pPr eaLnBrk="1" fontAlgn="auto" hangingPunct="1">
              <a:defRPr/>
            </a:pPr>
            <a:r>
              <a:rPr lang="en-US" sz="2400">
                <a:ea typeface="+mn-ea"/>
                <a:cs typeface="+mn-cs"/>
              </a:rPr>
              <a:t>Depression</a:t>
            </a:r>
          </a:p>
          <a:p>
            <a:pPr eaLnBrk="1" fontAlgn="auto" hangingPunct="1">
              <a:defRPr/>
            </a:pPr>
            <a:r>
              <a:rPr lang="en-US" sz="2400">
                <a:ea typeface="+mn-ea"/>
                <a:cs typeface="+mn-cs"/>
              </a:rPr>
              <a:t>Anxiety</a:t>
            </a:r>
          </a:p>
          <a:p>
            <a:pPr eaLnBrk="1" fontAlgn="auto" hangingPunct="1">
              <a:defRPr/>
            </a:pPr>
            <a:r>
              <a:rPr lang="en-US" sz="2400">
                <a:ea typeface="+mn-ea"/>
                <a:cs typeface="+mn-cs"/>
              </a:rPr>
              <a:t>Burnout</a:t>
            </a:r>
          </a:p>
          <a:p>
            <a:pPr eaLnBrk="1" fontAlgn="auto" hangingPunct="1">
              <a:defRPr/>
            </a:pPr>
            <a:endParaRPr lang="en-US">
              <a:ea typeface="+mn-ea"/>
              <a:cs typeface="+mn-cs"/>
            </a:endParaRPr>
          </a:p>
          <a:p>
            <a:pPr eaLnBrk="1" fontAlgn="auto" hangingPunct="1">
              <a:defRPr/>
            </a:pPr>
            <a:endParaRPr lang="en-US">
              <a:ea typeface="+mn-ea"/>
              <a:cs typeface="+mn-cs"/>
            </a:endParaRPr>
          </a:p>
        </p:txBody>
      </p:sp>
      <p:sp>
        <p:nvSpPr>
          <p:cNvPr id="2" name="Title 1"/>
          <p:cNvSpPr>
            <a:spLocks noGrp="1"/>
          </p:cNvSpPr>
          <p:nvPr>
            <p:ph type="title"/>
          </p:nvPr>
        </p:nvSpPr>
        <p:spPr>
          <a:xfrm>
            <a:off x="1905000" y="152400"/>
            <a:ext cx="8305800" cy="1143000"/>
          </a:xfrm>
        </p:spPr>
        <p:txBody>
          <a:bodyPr>
            <a:noAutofit/>
          </a:bodyPr>
          <a:lstStyle/>
          <a:p>
            <a:pPr algn="ctr">
              <a:defRPr/>
            </a:pPr>
            <a:r>
              <a:rPr lang="en-US" b="1" cap="none">
                <a:solidFill>
                  <a:srgbClr val="7030A0"/>
                </a:solidFill>
                <a:ea typeface="+mj-ea"/>
                <a:cs typeface="+mj-cs"/>
              </a:rPr>
              <a:t>Mindfulness in Clinical Practice and</a:t>
            </a:r>
            <a:r>
              <a:rPr lang="en-US" b="1">
                <a:solidFill>
                  <a:srgbClr val="7030A0"/>
                </a:solidFill>
              </a:rPr>
              <a:t> </a:t>
            </a:r>
            <a:r>
              <a:rPr lang="en-US" b="1" cap="none">
                <a:solidFill>
                  <a:srgbClr val="7030A0"/>
                </a:solidFill>
                <a:ea typeface="+mj-ea"/>
                <a:cs typeface="+mj-cs"/>
              </a:rPr>
              <a:t>Self-Care</a:t>
            </a:r>
          </a:p>
        </p:txBody>
      </p:sp>
      <p:sp>
        <p:nvSpPr>
          <p:cNvPr id="4" name="Text Placeholder 3"/>
          <p:cNvSpPr>
            <a:spLocks noGrp="1"/>
          </p:cNvSpPr>
          <p:nvPr>
            <p:ph type="body" idx="1"/>
          </p:nvPr>
        </p:nvSpPr>
        <p:spPr>
          <a:xfrm>
            <a:off x="812800" y="1577406"/>
            <a:ext cx="4978400" cy="919731"/>
          </a:xfrm>
        </p:spPr>
        <p:txBody>
          <a:bodyPr>
            <a:noAutofit/>
          </a:bodyPr>
          <a:lstStyle/>
          <a:p>
            <a:pPr eaLnBrk="1" fontAlgn="auto" hangingPunct="1">
              <a:defRPr/>
            </a:pPr>
            <a:r>
              <a:rPr lang="en-US" sz="2400" b="1">
                <a:solidFill>
                  <a:srgbClr val="7030A0"/>
                </a:solidFill>
              </a:rPr>
              <a:t>Clinicians</a:t>
            </a:r>
            <a:r>
              <a:rPr lang="en-US" sz="2400" b="1">
                <a:solidFill>
                  <a:srgbClr val="7030A0"/>
                </a:solidFill>
                <a:ea typeface="+mn-ea"/>
                <a:cs typeface="+mn-cs"/>
              </a:rPr>
              <a:t> with a regular mindfulness practice enjoy reduced:</a:t>
            </a:r>
          </a:p>
        </p:txBody>
      </p:sp>
      <p:sp>
        <p:nvSpPr>
          <p:cNvPr id="5" name="Text Placeholder 4"/>
          <p:cNvSpPr>
            <a:spLocks noGrp="1"/>
          </p:cNvSpPr>
          <p:nvPr>
            <p:ph type="body" sz="quarter" idx="3"/>
          </p:nvPr>
        </p:nvSpPr>
        <p:spPr>
          <a:xfrm>
            <a:off x="6400800" y="1700842"/>
            <a:ext cx="4978400" cy="790334"/>
          </a:xfrm>
        </p:spPr>
        <p:txBody>
          <a:bodyPr>
            <a:noAutofit/>
          </a:bodyPr>
          <a:lstStyle/>
          <a:p>
            <a:pPr eaLnBrk="1" fontAlgn="auto" hangingPunct="1">
              <a:defRPr/>
            </a:pPr>
            <a:r>
              <a:rPr lang="en-US" sz="2400" b="1">
                <a:solidFill>
                  <a:srgbClr val="7030A0"/>
                </a:solidFill>
                <a:ea typeface="+mn-ea"/>
                <a:cs typeface="+mn-cs"/>
              </a:rPr>
              <a:t>These </a:t>
            </a:r>
            <a:r>
              <a:rPr lang="en-US" sz="2400" b="1">
                <a:solidFill>
                  <a:srgbClr val="7030A0"/>
                </a:solidFill>
              </a:rPr>
              <a:t>Clinicians</a:t>
            </a:r>
            <a:r>
              <a:rPr lang="en-US" sz="2400" b="1">
                <a:solidFill>
                  <a:srgbClr val="7030A0"/>
                </a:solidFill>
                <a:ea typeface="+mn-ea"/>
                <a:cs typeface="+mn-cs"/>
              </a:rPr>
              <a:t> also experienced improvements in:</a:t>
            </a:r>
          </a:p>
        </p:txBody>
      </p:sp>
      <p:sp>
        <p:nvSpPr>
          <p:cNvPr id="8" name="Rectangle 7"/>
          <p:cNvSpPr/>
          <p:nvPr/>
        </p:nvSpPr>
        <p:spPr>
          <a:xfrm>
            <a:off x="3694176" y="4889837"/>
            <a:ext cx="8119872"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sym typeface="Calibri"/>
              </a:rPr>
              <a:t>Shapiro SL, Schwartz GER, Bonner G. Effects of mindfulness-based stress reduction on medical and premedical students. </a:t>
            </a:r>
            <a:r>
              <a:rPr kumimoji="0" lang="en-US" sz="1200" b="0" i="1" u="none" strike="noStrike" kern="1200" cap="none" spc="0" normalizeH="0" baseline="0" noProof="0">
                <a:ln>
                  <a:noFill/>
                </a:ln>
                <a:solidFill>
                  <a:prstClr val="black"/>
                </a:solidFill>
                <a:effectLst/>
                <a:uLnTx/>
                <a:uFillTx/>
                <a:latin typeface="Calibri" panose="020F0502020204030204"/>
                <a:ea typeface="Calibri"/>
                <a:cs typeface="Calibri"/>
                <a:sym typeface="Calibri"/>
              </a:rPr>
              <a:t>Journal of Behavioral Medicine 2017;21(6):581-99.</a:t>
            </a:r>
            <a:endPar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sym typeface="Calibri"/>
              </a:rPr>
              <a:t>Irving JA, </a:t>
            </a:r>
            <a:r>
              <a:rPr kumimoji="0" lang="en-US" sz="1200" b="0" i="0" u="none" strike="noStrike" kern="1200" cap="none" spc="0" normalizeH="0" baseline="0" noProof="0" err="1">
                <a:ln>
                  <a:noFill/>
                </a:ln>
                <a:solidFill>
                  <a:prstClr val="black"/>
                </a:solidFill>
                <a:effectLst/>
                <a:uLnTx/>
                <a:uFillTx/>
                <a:latin typeface="Calibri" panose="020F0502020204030204"/>
                <a:ea typeface="Calibri"/>
                <a:cs typeface="Calibri"/>
                <a:sym typeface="Calibri"/>
              </a:rPr>
              <a:t>Dobkin</a:t>
            </a:r>
            <a:r>
              <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sym typeface="Calibri"/>
              </a:rPr>
              <a:t> PL, </a:t>
            </a:r>
            <a:r>
              <a:rPr kumimoji="0" lang="en-US" sz="1200" b="0" i="0" u="none" strike="noStrike" kern="1200" cap="none" spc="0" normalizeH="0" baseline="0" noProof="0" err="1">
                <a:ln>
                  <a:noFill/>
                </a:ln>
                <a:solidFill>
                  <a:prstClr val="black"/>
                </a:solidFill>
                <a:effectLst/>
                <a:uLnTx/>
                <a:uFillTx/>
                <a:latin typeface="Calibri" panose="020F0502020204030204"/>
                <a:ea typeface="Calibri"/>
                <a:cs typeface="Calibri"/>
                <a:sym typeface="Calibri"/>
              </a:rPr>
              <a:t>Jeeson</a:t>
            </a:r>
            <a:r>
              <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sym typeface="Calibri"/>
              </a:rPr>
              <a:t> P. Cultivating mindfulness in health care professionals: A review  of empirical studies of mindfulness-based stress reduction (MBSR). </a:t>
            </a:r>
            <a:r>
              <a:rPr kumimoji="0" lang="en-US" sz="1200" b="0" i="1" u="none" strike="noStrike" kern="1200" cap="none" spc="0" normalizeH="0" baseline="0" noProof="0">
                <a:ln>
                  <a:noFill/>
                </a:ln>
                <a:solidFill>
                  <a:prstClr val="black"/>
                </a:solidFill>
                <a:effectLst/>
                <a:uLnTx/>
                <a:uFillTx/>
                <a:latin typeface="Calibri" panose="020F0502020204030204"/>
                <a:ea typeface="Calibri"/>
                <a:cs typeface="Calibri"/>
                <a:sym typeface="Calibri"/>
              </a:rPr>
              <a:t>Complementary Therapies in Clinical Practice 2009;15:61-66.</a:t>
            </a:r>
            <a:endPar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sym typeface="Calibri"/>
              </a:rPr>
              <a:t>Beach MC, et al A multicenter study of physician mindfulness and health care quality. </a:t>
            </a:r>
            <a:r>
              <a:rPr kumimoji="0" lang="en-US" sz="1200" b="0" i="1" u="none" strike="noStrike" kern="1200" cap="none" spc="0" normalizeH="0" baseline="0" noProof="0">
                <a:ln>
                  <a:noFill/>
                </a:ln>
                <a:solidFill>
                  <a:prstClr val="black"/>
                </a:solidFill>
                <a:effectLst/>
                <a:uLnTx/>
                <a:uFillTx/>
                <a:latin typeface="Calibri" panose="020F0502020204030204"/>
                <a:ea typeface="Calibri"/>
                <a:cs typeface="Calibri"/>
                <a:sym typeface="Calibri"/>
              </a:rPr>
              <a:t>Ann Fam Med. </a:t>
            </a:r>
            <a:r>
              <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sym typeface="Calibri"/>
              </a:rPr>
              <a:t>2013;11(5):421-428.</a:t>
            </a:r>
          </a:p>
        </p:txBody>
      </p:sp>
    </p:spTree>
    <p:extLst>
      <p:ext uri="{BB962C8B-B14F-4D97-AF65-F5344CB8AC3E}">
        <p14:creationId xmlns:p14="http://schemas.microsoft.com/office/powerpoint/2010/main" val="529220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EFD018C-13A9-4456-9F84-645C0881262E}"/>
              </a:ext>
            </a:extLst>
          </p:cNvPr>
          <p:cNvPicPr>
            <a:picLocks noChangeAspect="1"/>
          </p:cNvPicPr>
          <p:nvPr/>
        </p:nvPicPr>
        <p:blipFill rotWithShape="1">
          <a:blip r:embed="rId3">
            <a:extLst>
              <a:ext uri="{28A0092B-C50C-407E-A947-70E740481C1C}">
                <a14:useLocalDpi xmlns:a14="http://schemas.microsoft.com/office/drawing/2010/main" val="0"/>
              </a:ext>
            </a:extLst>
          </a:blip>
          <a:srcRect b="13333"/>
          <a:stretch/>
        </p:blipFill>
        <p:spPr>
          <a:xfrm>
            <a:off x="6555486" y="1303072"/>
            <a:ext cx="5121650" cy="5002065"/>
          </a:xfrm>
          <a:prstGeom prst="rect">
            <a:avLst/>
          </a:prstGeom>
        </p:spPr>
      </p:pic>
      <p:sp>
        <p:nvSpPr>
          <p:cNvPr id="2" name="TextBox 1">
            <a:extLst>
              <a:ext uri="{FF2B5EF4-FFF2-40B4-BE49-F238E27FC236}">
                <a16:creationId xmlns:a16="http://schemas.microsoft.com/office/drawing/2014/main" id="{0E2C8365-7439-4DB4-8792-23A7F052E933}"/>
              </a:ext>
            </a:extLst>
          </p:cNvPr>
          <p:cNvSpPr txBox="1"/>
          <p:nvPr/>
        </p:nvSpPr>
        <p:spPr>
          <a:xfrm>
            <a:off x="1009126" y="1952148"/>
            <a:ext cx="4961491" cy="34163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Me: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“Me” at the center.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Self Care:</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the skills and support you need to make the changes you want.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Professional Care:</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Your health team to help with the prevention and treatment of disease and illness.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Community:</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“We” that enfolds it. </a:t>
            </a:r>
          </a:p>
        </p:txBody>
      </p:sp>
      <p:sp>
        <p:nvSpPr>
          <p:cNvPr id="3" name="TextBox 2">
            <a:extLst>
              <a:ext uri="{FF2B5EF4-FFF2-40B4-BE49-F238E27FC236}">
                <a16:creationId xmlns:a16="http://schemas.microsoft.com/office/drawing/2014/main" id="{A201E199-C42E-4D97-BFD6-512C38939D12}"/>
              </a:ext>
            </a:extLst>
          </p:cNvPr>
          <p:cNvSpPr txBox="1"/>
          <p:nvPr/>
        </p:nvSpPr>
        <p:spPr>
          <a:xfrm>
            <a:off x="1245188" y="249413"/>
            <a:ext cx="945085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7030A0"/>
                </a:solidFill>
                <a:effectLst/>
                <a:uLnTx/>
                <a:uFillTx/>
                <a:latin typeface="Calibri" panose="020F0502020204030204"/>
                <a:ea typeface="+mn-ea"/>
                <a:cs typeface="+mn-cs"/>
              </a:rPr>
              <a:t>The Circle of Health: Four key elements</a:t>
            </a:r>
          </a:p>
        </p:txBody>
      </p:sp>
      <p:pic>
        <p:nvPicPr>
          <p:cNvPr id="5" name="Picture 4">
            <a:extLst>
              <a:ext uri="{FF2B5EF4-FFF2-40B4-BE49-F238E27FC236}">
                <a16:creationId xmlns:a16="http://schemas.microsoft.com/office/drawing/2014/main" id="{C9164DC0-7FC9-458B-B667-56BB2191273E}"/>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667264" y="1303072"/>
            <a:ext cx="5546359" cy="4673590"/>
          </a:xfrm>
          <a:prstGeom prst="rect">
            <a:avLst/>
          </a:prstGeom>
          <a:noFill/>
          <a:ln>
            <a:noFill/>
          </a:ln>
        </p:spPr>
      </p:pic>
      <p:sp>
        <p:nvSpPr>
          <p:cNvPr id="7" name="AutoShape 2">
            <a:extLst>
              <a:ext uri="{FF2B5EF4-FFF2-40B4-BE49-F238E27FC236}">
                <a16:creationId xmlns:a16="http://schemas.microsoft.com/office/drawing/2014/main" id="{E009BDAE-EA0E-43AC-82B3-326E6657D59B}"/>
              </a:ext>
            </a:extLst>
          </p:cNvPr>
          <p:cNvSpPr>
            <a:spLocks/>
          </p:cNvSpPr>
          <p:nvPr/>
        </p:nvSpPr>
        <p:spPr bwMode="auto">
          <a:xfrm>
            <a:off x="8679766" y="3066757"/>
            <a:ext cx="1139483" cy="1125415"/>
          </a:xfrm>
          <a:custGeom>
            <a:avLst/>
            <a:gdLst>
              <a:gd name="T0" fmla="*/ 10800 w 21600"/>
              <a:gd name="T1" fmla="*/ 10800 h 21600"/>
            </a:gdLst>
            <a:ahLst/>
            <a:cxnLst>
              <a:cxn ang="0">
                <a:pos x="T0" y="T1"/>
              </a:cxn>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696" y="10800"/>
                </a:moveTo>
                <a:cubicBezTo>
                  <a:pt x="3696" y="14751"/>
                  <a:pt x="6877" y="17954"/>
                  <a:pt x="10800" y="17954"/>
                </a:cubicBezTo>
                <a:cubicBezTo>
                  <a:pt x="14723" y="17954"/>
                  <a:pt x="17904" y="14751"/>
                  <a:pt x="17904" y="10800"/>
                </a:cubicBezTo>
                <a:cubicBezTo>
                  <a:pt x="17904" y="6849"/>
                  <a:pt x="14723" y="3646"/>
                  <a:pt x="10800" y="3646"/>
                </a:cubicBezTo>
                <a:cubicBezTo>
                  <a:pt x="6877" y="3646"/>
                  <a:pt x="3696" y="6849"/>
                  <a:pt x="3696" y="10800"/>
                </a:cubicBezTo>
                <a:close/>
                <a:moveTo>
                  <a:pt x="3696" y="10800"/>
                </a:moveTo>
              </a:path>
            </a:pathLst>
          </a:custGeom>
          <a:solidFill>
            <a:srgbClr val="FF6600">
              <a:alpha val="27058"/>
            </a:srgbClr>
          </a:solidFill>
          <a:ln w="9525" cap="flat">
            <a:solidFill>
              <a:srgbClr val="FF6600"/>
            </a:solidFill>
            <a:prstDash val="solid"/>
            <a:round/>
            <a:headEnd type="none" w="med" len="med"/>
            <a:tailEnd type="none" w="med" len="med"/>
          </a:ln>
          <a:effectLst>
            <a:outerShdw blurRad="38100" dist="25399" dir="5400000" algn="ctr" rotWithShape="0">
              <a:schemeClr val="bg2">
                <a:alpha val="34998"/>
              </a:schemeClr>
            </a:outerShdw>
          </a:effec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F71"/>
              </a:solidFill>
              <a:effectLst/>
              <a:uLnTx/>
              <a:uFillTx/>
              <a:latin typeface="Gill Sans" pitchFamily="-84" charset="0"/>
              <a:ea typeface="ヒラギノ角ゴ ProN W3" pitchFamily="-84" charset="-128"/>
              <a:cs typeface="ヒラギノ角ゴ ProN W3" pitchFamily="-84" charset="-128"/>
              <a:sym typeface="Gill Sans" pitchFamily="-84" charset="0"/>
            </a:endParaRPr>
          </a:p>
        </p:txBody>
      </p:sp>
    </p:spTree>
    <p:extLst>
      <p:ext uri="{BB962C8B-B14F-4D97-AF65-F5344CB8AC3E}">
        <p14:creationId xmlns:p14="http://schemas.microsoft.com/office/powerpoint/2010/main" val="13073330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8243" name="Rectangle 3"/>
          <p:cNvSpPr>
            <a:spLocks noGrp="1" noChangeArrowheads="1"/>
          </p:cNvSpPr>
          <p:nvPr>
            <p:ph type="title"/>
          </p:nvPr>
        </p:nvSpPr>
        <p:spPr>
          <a:xfrm>
            <a:off x="2074221" y="0"/>
            <a:ext cx="8229600" cy="914400"/>
          </a:xfrm>
        </p:spPr>
        <p:txBody>
          <a:bodyPr anchor="ctr">
            <a:normAutofit fontScale="90000"/>
          </a:bodyPr>
          <a:lstStyle/>
          <a:p>
            <a:pPr eaLnBrk="1" hangingPunct="1"/>
            <a:r>
              <a:rPr lang="en-US" sz="4000">
                <a:solidFill>
                  <a:srgbClr val="7030A0"/>
                </a:solidFill>
                <a:ea typeface="ヒラギノ明朝 ProN W3" charset="0"/>
                <a:cs typeface="ヒラギノ明朝 ProN W3" charset="0"/>
              </a:rPr>
              <a:t>Suggestions: Mindful Awareness at Work</a:t>
            </a:r>
          </a:p>
        </p:txBody>
      </p:sp>
      <p:sp>
        <p:nvSpPr>
          <p:cNvPr id="74756" name="Rectangle 4"/>
          <p:cNvSpPr>
            <a:spLocks noGrp="1" noChangeArrowheads="1"/>
          </p:cNvSpPr>
          <p:nvPr>
            <p:ph idx="1"/>
          </p:nvPr>
        </p:nvSpPr>
        <p:spPr>
          <a:xfrm>
            <a:off x="858306" y="914400"/>
            <a:ext cx="9259473" cy="5280819"/>
          </a:xfrm>
          <a:noFill/>
        </p:spPr>
        <p:txBody>
          <a:bodyPr>
            <a:normAutofit fontScale="92500" lnSpcReduction="10000"/>
          </a:bodyPr>
          <a:lstStyle/>
          <a:p>
            <a:pPr marL="304800" indent="-304800">
              <a:spcBef>
                <a:spcPts val="600"/>
              </a:spcBef>
              <a:spcAft>
                <a:spcPts val="600"/>
              </a:spcAft>
              <a:defRPr/>
            </a:pPr>
            <a:r>
              <a:rPr lang="en-US" sz="3200">
                <a:ea typeface="ヒラギノ角ゴ ProN W3" charset="0"/>
                <a:cs typeface="Arial" charset="0"/>
              </a:rPr>
              <a:t>Pause for a moment before every interaction</a:t>
            </a:r>
            <a:endParaRPr lang="en-US" sz="3200">
              <a:ea typeface="ヒラギノ角ゴ ProN W6" charset="0"/>
              <a:cs typeface="ヒラギノ角ゴ ProN W6" charset="0"/>
            </a:endParaRPr>
          </a:p>
          <a:p>
            <a:pPr marL="1219200" lvl="2" indent="-342900">
              <a:spcBef>
                <a:spcPts val="0"/>
              </a:spcBef>
              <a:buFont typeface="System Font Regular"/>
              <a:buChar char="–"/>
              <a:defRPr/>
            </a:pPr>
            <a:r>
              <a:rPr lang="en-US" sz="2800">
                <a:ea typeface="ＭＳ Ｐゴシック" charset="0"/>
              </a:rPr>
              <a:t>Threshold exercise</a:t>
            </a:r>
          </a:p>
          <a:p>
            <a:pPr marL="1219200" lvl="2" indent="-342900">
              <a:spcBef>
                <a:spcPts val="0"/>
              </a:spcBef>
              <a:buFont typeface="System Font Regular"/>
              <a:buChar char="–"/>
              <a:defRPr/>
            </a:pPr>
            <a:r>
              <a:rPr lang="en-US" sz="2800">
                <a:ea typeface="ＭＳ Ｐゴシック" charset="0"/>
              </a:rPr>
              <a:t>A few deep breaths</a:t>
            </a:r>
          </a:p>
          <a:p>
            <a:pPr marL="1219200" lvl="2" indent="-342900">
              <a:spcBef>
                <a:spcPts val="0"/>
              </a:spcBef>
              <a:buFont typeface="System Font Regular"/>
              <a:buChar char="–"/>
              <a:defRPr/>
            </a:pPr>
            <a:r>
              <a:rPr lang="en-US" sz="2800">
                <a:ea typeface="ＭＳ Ｐゴシック" charset="0"/>
              </a:rPr>
              <a:t>While cleaning your hands</a:t>
            </a:r>
          </a:p>
          <a:p>
            <a:pPr>
              <a:spcBef>
                <a:spcPts val="600"/>
              </a:spcBef>
              <a:spcAft>
                <a:spcPts val="600"/>
              </a:spcAft>
              <a:defRPr/>
            </a:pPr>
            <a:r>
              <a:rPr lang="en-US" sz="3200">
                <a:solidFill>
                  <a:schemeClr val="accent1">
                    <a:lumMod val="75000"/>
                  </a:schemeClr>
                </a:solidFill>
                <a:ea typeface="ヒラギノ角ゴ ProN W3" charset="0"/>
                <a:cs typeface="Arial" charset="0"/>
              </a:rPr>
              <a:t>Use a stethoscope or other object as a reminder </a:t>
            </a:r>
            <a:endParaRPr lang="en-US" sz="3200">
              <a:solidFill>
                <a:schemeClr val="accent1">
                  <a:lumMod val="75000"/>
                </a:schemeClr>
              </a:solidFill>
              <a:ea typeface="ヒラギノ角ゴ ProN W6" charset="0"/>
              <a:cs typeface="ヒラギノ角ゴ ProN W6" charset="0"/>
            </a:endParaRPr>
          </a:p>
          <a:p>
            <a:pPr marL="1219200" lvl="2" indent="-342900">
              <a:spcBef>
                <a:spcPts val="600"/>
              </a:spcBef>
              <a:spcAft>
                <a:spcPts val="600"/>
              </a:spcAft>
              <a:buFont typeface="System Font Regular"/>
              <a:buChar char="–"/>
              <a:defRPr/>
            </a:pPr>
            <a:r>
              <a:rPr lang="en-US" sz="2800">
                <a:solidFill>
                  <a:schemeClr val="accent1">
                    <a:lumMod val="75000"/>
                  </a:schemeClr>
                </a:solidFill>
                <a:ea typeface="ＭＳ Ｐゴシック" charset="0"/>
                <a:cs typeface="ＭＳ Ｐゴシック" charset="0"/>
              </a:rPr>
              <a:t>Sitting in a chair or shaking hands can also remind you</a:t>
            </a:r>
          </a:p>
          <a:p>
            <a:pPr marL="304800" indent="-304800">
              <a:spcBef>
                <a:spcPts val="600"/>
              </a:spcBef>
              <a:spcAft>
                <a:spcPts val="600"/>
              </a:spcAft>
              <a:defRPr/>
            </a:pPr>
            <a:r>
              <a:rPr lang="en-US" sz="3200">
                <a:ea typeface="ヒラギノ角ゴ ProN W3" charset="0"/>
                <a:cs typeface="Arial" charset="0"/>
              </a:rPr>
              <a:t>Join a group to practice</a:t>
            </a:r>
            <a:endParaRPr lang="en-US" sz="3200">
              <a:ea typeface="ヒラギノ角ゴ ProN W6" charset="0"/>
              <a:cs typeface="ヒラギノ角ゴ ProN W6" charset="0"/>
            </a:endParaRPr>
          </a:p>
          <a:p>
            <a:pPr marL="1219200" lvl="2" indent="-342900">
              <a:spcBef>
                <a:spcPts val="600"/>
              </a:spcBef>
              <a:spcAft>
                <a:spcPts val="600"/>
              </a:spcAft>
              <a:buFont typeface="System Font Regular"/>
              <a:buChar char="–"/>
              <a:defRPr/>
            </a:pPr>
            <a:r>
              <a:rPr lang="en-US" sz="2800">
                <a:ea typeface="ＭＳ Ｐゴシック" charset="0"/>
                <a:cs typeface="ＭＳ Ｐゴシック" charset="0"/>
              </a:rPr>
              <a:t>Some teams do mindfulness before they start the day</a:t>
            </a:r>
          </a:p>
          <a:p>
            <a:pPr marL="304800" indent="-304800">
              <a:spcBef>
                <a:spcPts val="600"/>
              </a:spcBef>
              <a:spcAft>
                <a:spcPts val="600"/>
              </a:spcAft>
              <a:defRPr/>
            </a:pPr>
            <a:r>
              <a:rPr lang="en-US" sz="3200">
                <a:solidFill>
                  <a:srgbClr val="376092"/>
                </a:solidFill>
                <a:ea typeface="ヒラギノ角ゴ ProN W3" charset="0"/>
                <a:cs typeface="Arial" charset="0"/>
              </a:rPr>
              <a:t>Try other daily practices</a:t>
            </a:r>
            <a:endParaRPr lang="en-US" sz="3200">
              <a:solidFill>
                <a:srgbClr val="376092"/>
              </a:solidFill>
              <a:ea typeface="ヒラギノ角ゴ ProN W6" charset="0"/>
              <a:cs typeface="ヒラギノ角ゴ ProN W6" charset="0"/>
            </a:endParaRPr>
          </a:p>
          <a:p>
            <a:pPr marL="1219200" lvl="2" indent="-342900">
              <a:spcBef>
                <a:spcPts val="600"/>
              </a:spcBef>
              <a:spcAft>
                <a:spcPts val="600"/>
              </a:spcAft>
              <a:buFont typeface="System Font Regular"/>
              <a:buChar char="–"/>
              <a:defRPr/>
            </a:pPr>
            <a:r>
              <a:rPr lang="en-US" sz="2800">
                <a:solidFill>
                  <a:srgbClr val="376092"/>
                </a:solidFill>
                <a:ea typeface="ＭＳ Ｐゴシック" charset="0"/>
                <a:cs typeface="ＭＳ Ｐゴシック" charset="0"/>
              </a:rPr>
              <a:t> You will experience several during this course</a:t>
            </a:r>
          </a:p>
          <a:p>
            <a:pPr marL="304800" indent="-304800">
              <a:spcBef>
                <a:spcPts val="600"/>
              </a:spcBef>
              <a:spcAft>
                <a:spcPts val="600"/>
              </a:spcAft>
              <a:defRPr/>
            </a:pPr>
            <a:r>
              <a:rPr lang="en-US" sz="3200">
                <a:ea typeface="ヒラギノ角ゴ ProN W3" charset="0"/>
                <a:cs typeface="Arial" charset="0"/>
              </a:rPr>
              <a:t>Other ideas?</a:t>
            </a:r>
            <a:endParaRPr lang="en-US" sz="3200">
              <a:ea typeface="ヒラギノ角ゴ ProN W6" charset="0"/>
              <a:cs typeface="ヒラギノ角ゴ ProN W6" charset="0"/>
            </a:endParaRPr>
          </a:p>
        </p:txBody>
      </p:sp>
      <p:pic>
        <p:nvPicPr>
          <p:cNvPr id="4" name="Picture 4">
            <a:extLst>
              <a:ext uri="{FF2B5EF4-FFF2-40B4-BE49-F238E27FC236}">
                <a16:creationId xmlns:a16="http://schemas.microsoft.com/office/drawing/2014/main" id="{7248968B-3BAE-1B4B-A33D-C023D6D46366}"/>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613331" y="1816670"/>
            <a:ext cx="2239034" cy="3224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extLst>
      <p:ext uri="{BB962C8B-B14F-4D97-AF65-F5344CB8AC3E}">
        <p14:creationId xmlns:p14="http://schemas.microsoft.com/office/powerpoint/2010/main" val="38232582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756">
                                            <p:txEl>
                                              <p:pRg st="0" end="0"/>
                                            </p:txEl>
                                          </p:spTgt>
                                        </p:tgtEl>
                                        <p:attrNameLst>
                                          <p:attrName>style.visibility</p:attrName>
                                        </p:attrNameLst>
                                      </p:cBhvr>
                                      <p:to>
                                        <p:strVal val="visible"/>
                                      </p:to>
                                    </p:set>
                                    <p:animEffect transition="in" filter="fade">
                                      <p:cBhvr>
                                        <p:cTn id="7" dur="500"/>
                                        <p:tgtEl>
                                          <p:spTgt spid="7475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4756">
                                            <p:txEl>
                                              <p:pRg st="1" end="1"/>
                                            </p:txEl>
                                          </p:spTgt>
                                        </p:tgtEl>
                                        <p:attrNameLst>
                                          <p:attrName>style.visibility</p:attrName>
                                        </p:attrNameLst>
                                      </p:cBhvr>
                                      <p:to>
                                        <p:strVal val="visible"/>
                                      </p:to>
                                    </p:set>
                                    <p:animEffect transition="in" filter="fade">
                                      <p:cBhvr>
                                        <p:cTn id="10" dur="500"/>
                                        <p:tgtEl>
                                          <p:spTgt spid="7475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4756">
                                            <p:txEl>
                                              <p:pRg st="2" end="2"/>
                                            </p:txEl>
                                          </p:spTgt>
                                        </p:tgtEl>
                                        <p:attrNameLst>
                                          <p:attrName>style.visibility</p:attrName>
                                        </p:attrNameLst>
                                      </p:cBhvr>
                                      <p:to>
                                        <p:strVal val="visible"/>
                                      </p:to>
                                    </p:set>
                                    <p:animEffect transition="in" filter="fade">
                                      <p:cBhvr>
                                        <p:cTn id="13" dur="500"/>
                                        <p:tgtEl>
                                          <p:spTgt spid="7475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4756">
                                            <p:txEl>
                                              <p:pRg st="3" end="3"/>
                                            </p:txEl>
                                          </p:spTgt>
                                        </p:tgtEl>
                                        <p:attrNameLst>
                                          <p:attrName>style.visibility</p:attrName>
                                        </p:attrNameLst>
                                      </p:cBhvr>
                                      <p:to>
                                        <p:strVal val="visible"/>
                                      </p:to>
                                    </p:set>
                                    <p:animEffect transition="in" filter="fade">
                                      <p:cBhvr>
                                        <p:cTn id="16" dur="500"/>
                                        <p:tgtEl>
                                          <p:spTgt spid="74756">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4756">
                                            <p:txEl>
                                              <p:pRg st="4" end="4"/>
                                            </p:txEl>
                                          </p:spTgt>
                                        </p:tgtEl>
                                        <p:attrNameLst>
                                          <p:attrName>style.visibility</p:attrName>
                                        </p:attrNameLst>
                                      </p:cBhvr>
                                      <p:to>
                                        <p:strVal val="visible"/>
                                      </p:to>
                                    </p:set>
                                    <p:animEffect transition="in" filter="fade">
                                      <p:cBhvr>
                                        <p:cTn id="19" dur="500"/>
                                        <p:tgtEl>
                                          <p:spTgt spid="74756">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74756">
                                            <p:txEl>
                                              <p:pRg st="5" end="5"/>
                                            </p:txEl>
                                          </p:spTgt>
                                        </p:tgtEl>
                                        <p:attrNameLst>
                                          <p:attrName>style.visibility</p:attrName>
                                        </p:attrNameLst>
                                      </p:cBhvr>
                                      <p:to>
                                        <p:strVal val="visible"/>
                                      </p:to>
                                    </p:set>
                                    <p:animEffect transition="in" filter="fade">
                                      <p:cBhvr>
                                        <p:cTn id="22" dur="500"/>
                                        <p:tgtEl>
                                          <p:spTgt spid="74756">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4756">
                                            <p:txEl>
                                              <p:pRg st="6" end="6"/>
                                            </p:txEl>
                                          </p:spTgt>
                                        </p:tgtEl>
                                        <p:attrNameLst>
                                          <p:attrName>style.visibility</p:attrName>
                                        </p:attrNameLst>
                                      </p:cBhvr>
                                      <p:to>
                                        <p:strVal val="visible"/>
                                      </p:to>
                                    </p:set>
                                    <p:animEffect transition="in" filter="fade">
                                      <p:cBhvr>
                                        <p:cTn id="25" dur="500"/>
                                        <p:tgtEl>
                                          <p:spTgt spid="74756">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74756">
                                            <p:txEl>
                                              <p:pRg st="7" end="7"/>
                                            </p:txEl>
                                          </p:spTgt>
                                        </p:tgtEl>
                                        <p:attrNameLst>
                                          <p:attrName>style.visibility</p:attrName>
                                        </p:attrNameLst>
                                      </p:cBhvr>
                                      <p:to>
                                        <p:strVal val="visible"/>
                                      </p:to>
                                    </p:set>
                                    <p:animEffect transition="in" filter="fade">
                                      <p:cBhvr>
                                        <p:cTn id="28" dur="500"/>
                                        <p:tgtEl>
                                          <p:spTgt spid="74756">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74756">
                                            <p:txEl>
                                              <p:pRg st="8" end="8"/>
                                            </p:txEl>
                                          </p:spTgt>
                                        </p:tgtEl>
                                        <p:attrNameLst>
                                          <p:attrName>style.visibility</p:attrName>
                                        </p:attrNameLst>
                                      </p:cBhvr>
                                      <p:to>
                                        <p:strVal val="visible"/>
                                      </p:to>
                                    </p:set>
                                    <p:animEffect transition="in" filter="fade">
                                      <p:cBhvr>
                                        <p:cTn id="31" dur="500"/>
                                        <p:tgtEl>
                                          <p:spTgt spid="74756">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74756">
                                            <p:txEl>
                                              <p:pRg st="9" end="9"/>
                                            </p:txEl>
                                          </p:spTgt>
                                        </p:tgtEl>
                                        <p:attrNameLst>
                                          <p:attrName>style.visibility</p:attrName>
                                        </p:attrNameLst>
                                      </p:cBhvr>
                                      <p:to>
                                        <p:strVal val="visible"/>
                                      </p:to>
                                    </p:set>
                                    <p:animEffect transition="in" filter="fade">
                                      <p:cBhvr>
                                        <p:cTn id="34" dur="500"/>
                                        <p:tgtEl>
                                          <p:spTgt spid="74756">
                                            <p:txEl>
                                              <p:pRg st="9" end="9"/>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74756">
                                            <p:txEl>
                                              <p:pRg st="10" end="10"/>
                                            </p:txEl>
                                          </p:spTgt>
                                        </p:tgtEl>
                                        <p:attrNameLst>
                                          <p:attrName>style.visibility</p:attrName>
                                        </p:attrNameLst>
                                      </p:cBhvr>
                                      <p:to>
                                        <p:strVal val="visible"/>
                                      </p:to>
                                    </p:set>
                                    <p:animEffect transition="in" filter="fade">
                                      <p:cBhvr>
                                        <p:cTn id="37" dur="500"/>
                                        <p:tgtEl>
                                          <p:spTgt spid="7475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1FD0D-F145-4DFA-A8A9-D10B568678F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Five Finger Breathing</a:t>
            </a:r>
          </a:p>
        </p:txBody>
      </p:sp>
      <p:pic>
        <p:nvPicPr>
          <p:cNvPr id="5" name="Content Placeholder 4" descr="What Is Five Finger Breathing">
            <a:extLst>
              <a:ext uri="{FF2B5EF4-FFF2-40B4-BE49-F238E27FC236}">
                <a16:creationId xmlns:a16="http://schemas.microsoft.com/office/drawing/2014/main" id="{F293250A-2A51-0C53-4169-82655C22D098}"/>
              </a:ext>
            </a:extLst>
          </p:cNvPr>
          <p:cNvPicPr>
            <a:picLocks noGrp="1" noChangeAspect="1"/>
          </p:cNvPicPr>
          <p:nvPr>
            <p:ph idx="1"/>
          </p:nvPr>
        </p:nvPicPr>
        <p:blipFill>
          <a:blip r:embed="rId3"/>
          <a:stretch>
            <a:fillRect/>
          </a:stretch>
        </p:blipFill>
        <p:spPr>
          <a:xfrm>
            <a:off x="1298649" y="711945"/>
            <a:ext cx="9580324" cy="5429368"/>
          </a:xfrm>
          <a:prstGeom prst="rect">
            <a:avLst/>
          </a:prstGeom>
        </p:spPr>
      </p:pic>
    </p:spTree>
    <p:extLst>
      <p:ext uri="{BB962C8B-B14F-4D97-AF65-F5344CB8AC3E}">
        <p14:creationId xmlns:p14="http://schemas.microsoft.com/office/powerpoint/2010/main" val="12296803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09541" y="77576"/>
            <a:ext cx="7172918"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7030A0"/>
                </a:solidFill>
                <a:effectLst/>
                <a:uLnTx/>
                <a:uFillTx/>
                <a:latin typeface="Calibri" panose="020F0502020204030204"/>
                <a:ea typeface="+mn-ea"/>
                <a:cs typeface="+mn-cs"/>
              </a:rPr>
              <a:t>4-7-8 Breathing</a:t>
            </a:r>
          </a:p>
        </p:txBody>
      </p:sp>
      <p:grpSp>
        <p:nvGrpSpPr>
          <p:cNvPr id="2" name="Group 1" descr="wo arrows. Arrow on the right points up, and reads In three to four counts. Arrow on the left points down, is larger than arrow on the right, and reads Out six to eight counts">
            <a:extLst>
              <a:ext uri="{FF2B5EF4-FFF2-40B4-BE49-F238E27FC236}">
                <a16:creationId xmlns:a16="http://schemas.microsoft.com/office/drawing/2014/main" id="{3EB8D4BD-3D28-D642-94A4-90DD19D01C57}"/>
              </a:ext>
            </a:extLst>
          </p:cNvPr>
          <p:cNvGrpSpPr/>
          <p:nvPr/>
        </p:nvGrpSpPr>
        <p:grpSpPr>
          <a:xfrm>
            <a:off x="2017039" y="1652032"/>
            <a:ext cx="7664881" cy="4273788"/>
            <a:chOff x="1366799" y="2241312"/>
            <a:chExt cx="7664881" cy="4273788"/>
          </a:xfrm>
        </p:grpSpPr>
        <p:sp>
          <p:nvSpPr>
            <p:cNvPr id="4" name="Up Arrow 3"/>
            <p:cNvSpPr/>
            <p:nvPr/>
          </p:nvSpPr>
          <p:spPr>
            <a:xfrm>
              <a:off x="1709420" y="2241312"/>
              <a:ext cx="1193800" cy="2659871"/>
            </a:xfrm>
            <a:prstGeom prst="upArrow">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Up Arrow 5"/>
            <p:cNvSpPr/>
            <p:nvPr/>
          </p:nvSpPr>
          <p:spPr>
            <a:xfrm rot="10800000">
              <a:off x="7420608" y="2241312"/>
              <a:ext cx="1227395" cy="4273788"/>
            </a:xfrm>
            <a:prstGeom prst="upArrow">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p:cNvSpPr/>
            <p:nvPr/>
          </p:nvSpPr>
          <p:spPr>
            <a:xfrm>
              <a:off x="1366799" y="2960016"/>
              <a:ext cx="1879041" cy="175432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3F71"/>
                  </a:solidFill>
                  <a:effectLst/>
                  <a:uLnTx/>
                  <a:uFillTx/>
                  <a:latin typeface="Calibri" panose="020F0502020204030204"/>
                  <a:ea typeface="+mn-ea"/>
                  <a:cs typeface="+mn-cs"/>
                </a:rPr>
                <a:t>IN (nose)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3F71"/>
                  </a:solidFill>
                  <a:effectLst/>
                  <a:uLnTx/>
                  <a:uFillTx/>
                  <a:latin typeface="Calibri" panose="020F0502020204030204"/>
                  <a:ea typeface="+mn-ea"/>
                  <a:cs typeface="+mn-cs"/>
                </a:rPr>
                <a:t>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3F71"/>
                  </a:solidFill>
                  <a:effectLst/>
                  <a:uLnTx/>
                  <a:uFillTx/>
                  <a:latin typeface="Calibri" panose="020F0502020204030204"/>
                  <a:ea typeface="+mn-ea"/>
                  <a:cs typeface="+mn-cs"/>
                </a:rPr>
                <a:t> counts</a:t>
              </a:r>
            </a:p>
          </p:txBody>
        </p:sp>
        <p:sp>
          <p:nvSpPr>
            <p:cNvPr id="8" name="Rectangle 7"/>
            <p:cNvSpPr/>
            <p:nvPr/>
          </p:nvSpPr>
          <p:spPr>
            <a:xfrm>
              <a:off x="7152640" y="3146857"/>
              <a:ext cx="1879040" cy="230832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3F71"/>
                  </a:solidFill>
                  <a:effectLst/>
                  <a:uLnTx/>
                  <a:uFillTx/>
                  <a:latin typeface="Calibri" panose="020F0502020204030204"/>
                  <a:ea typeface="+mn-ea"/>
                  <a:cs typeface="+mn-cs"/>
                </a:rPr>
                <a:t>OUT (mouth)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3F71"/>
                  </a:solidFill>
                  <a:effectLst/>
                  <a:uLnTx/>
                  <a:uFillTx/>
                  <a:latin typeface="Calibri" panose="020F0502020204030204"/>
                  <a:ea typeface="+mn-ea"/>
                  <a:cs typeface="+mn-cs"/>
                </a:rPr>
                <a:t>8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3F71"/>
                  </a:solidFill>
                  <a:effectLst/>
                  <a:uLnTx/>
                  <a:uFillTx/>
                  <a:latin typeface="Calibri" panose="020F0502020204030204"/>
                  <a:ea typeface="+mn-ea"/>
                  <a:cs typeface="+mn-cs"/>
                </a:rPr>
                <a:t>counts</a:t>
              </a:r>
            </a:p>
          </p:txBody>
        </p:sp>
      </p:grpSp>
      <p:sp>
        <p:nvSpPr>
          <p:cNvPr id="9" name="Up Arrow 3">
            <a:extLst>
              <a:ext uri="{FF2B5EF4-FFF2-40B4-BE49-F238E27FC236}">
                <a16:creationId xmlns:a16="http://schemas.microsoft.com/office/drawing/2014/main" id="{146782F1-5688-4D5E-B25C-32896A539870}"/>
              </a:ext>
            </a:extLst>
          </p:cNvPr>
          <p:cNvSpPr/>
          <p:nvPr/>
        </p:nvSpPr>
        <p:spPr>
          <a:xfrm rot="5400000">
            <a:off x="5223366" y="122191"/>
            <a:ext cx="1193800" cy="3965227"/>
          </a:xfrm>
          <a:prstGeom prst="upArrow">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331DFE8-F105-47CC-BD0C-08995426451A}"/>
              </a:ext>
            </a:extLst>
          </p:cNvPr>
          <p:cNvSpPr/>
          <p:nvPr/>
        </p:nvSpPr>
        <p:spPr>
          <a:xfrm>
            <a:off x="4774649" y="1227641"/>
            <a:ext cx="1539075" cy="175432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3F71"/>
                </a:solidFill>
                <a:effectLst/>
                <a:uLnTx/>
                <a:uFillTx/>
                <a:latin typeface="Calibri" panose="020F0502020204030204"/>
                <a:ea typeface="+mn-ea"/>
                <a:cs typeface="+mn-cs"/>
              </a:rPr>
              <a:t>HOLD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3F71"/>
                </a:solidFill>
                <a:effectLst/>
                <a:uLnTx/>
                <a:uFillTx/>
                <a:latin typeface="Calibri" panose="020F0502020204030204"/>
                <a:ea typeface="+mn-ea"/>
                <a:cs typeface="+mn-cs"/>
              </a:rPr>
              <a:t>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3F71"/>
                </a:solidFill>
                <a:effectLst/>
                <a:uLnTx/>
                <a:uFillTx/>
                <a:latin typeface="Calibri" panose="020F0502020204030204"/>
                <a:ea typeface="+mn-ea"/>
                <a:cs typeface="+mn-cs"/>
              </a:rPr>
              <a:t> counts</a:t>
            </a:r>
          </a:p>
        </p:txBody>
      </p:sp>
    </p:spTree>
    <p:extLst>
      <p:ext uri="{BB962C8B-B14F-4D97-AF65-F5344CB8AC3E}">
        <p14:creationId xmlns:p14="http://schemas.microsoft.com/office/powerpoint/2010/main" val="3456338957"/>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90338" y="640080"/>
            <a:ext cx="3734014" cy="3566160"/>
          </a:xfrm>
        </p:spPr>
        <p:txBody>
          <a:bodyPr vert="horz" lIns="91440" tIns="45720" rIns="91440" bIns="45720" rtlCol="0" anchor="b">
            <a:normAutofit/>
          </a:bodyPr>
          <a:lstStyle/>
          <a:p>
            <a:r>
              <a:rPr lang="en-US" sz="5400" b="1">
                <a:solidFill>
                  <a:srgbClr val="7030A0"/>
                </a:solidFill>
              </a:rPr>
              <a:t>Activities</a:t>
            </a:r>
          </a:p>
        </p:txBody>
      </p:sp>
      <p:sp>
        <p:nvSpPr>
          <p:cNvPr id="10"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Happiness/Happiness research - Wikiversity"/>
          <p:cNvPicPr>
            <a:picLocks noChangeAspect="1"/>
          </p:cNvPicPr>
          <p:nvPr/>
        </p:nvPicPr>
        <p:blipFill>
          <a:blip r:embed="rId3">
            <a:extLst>
              <a:ext uri="{28A0092B-C50C-407E-A947-70E740481C1C}">
                <a14:useLocalDpi xmlns:a14="http://schemas.microsoft.com/office/drawing/2010/main" val="0"/>
              </a:ext>
            </a:extLst>
          </a:blip>
          <a:srcRect l="20811" r="2958"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562407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152401"/>
            <a:ext cx="7773338" cy="1596177"/>
          </a:xfrm>
        </p:spPr>
        <p:txBody>
          <a:bodyPr/>
          <a:lstStyle/>
          <a:p>
            <a:pPr algn="ctr"/>
            <a:r>
              <a:rPr lang="en-US" b="1">
                <a:solidFill>
                  <a:srgbClr val="7030A0"/>
                </a:solidFill>
              </a:rPr>
              <a:t>Acts of Kindness Exercise</a:t>
            </a:r>
            <a:endParaRPr lang="en-US" b="1"/>
          </a:p>
        </p:txBody>
      </p:sp>
      <p:sp>
        <p:nvSpPr>
          <p:cNvPr id="4" name="Rectangle 3"/>
          <p:cNvSpPr/>
          <p:nvPr/>
        </p:nvSpPr>
        <p:spPr>
          <a:xfrm>
            <a:off x="841870" y="4965431"/>
            <a:ext cx="10825399" cy="830997"/>
          </a:xfrm>
          <a:prstGeom prst="rect">
            <a:avLst/>
          </a:prstGeom>
        </p:spPr>
        <p:txBody>
          <a:bodyPr wrap="none" lIns="91440" tIns="45720" rIns="91440" bIns="45720" anchor="t">
            <a:spAutoFit/>
          </a:bodyPr>
          <a:lstStyle/>
          <a:p>
            <a:pPr>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Email or text an offer of assistance to a family member or friend</a:t>
            </a:r>
            <a:r>
              <a:rPr lang="en-US" sz="2400">
                <a:solidFill>
                  <a:prstClr val="black"/>
                </a:solidFill>
                <a:latin typeface="Calibri" panose="020F0502020204030204"/>
              </a:rPr>
              <a:t> after this workshop</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Do 4 more acts of kindness later today or tomorrow.</a:t>
            </a:r>
            <a:endParaRPr lang="en-US" sz="240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pic>
        <p:nvPicPr>
          <p:cNvPr id="3" name="Picture 2" descr="Be kind – but also talk about emotions - to shape a caring toddl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9616" y="1586867"/>
            <a:ext cx="4876800" cy="3249168"/>
          </a:xfrm>
          <a:prstGeom prst="rect">
            <a:avLst/>
          </a:prstGeom>
        </p:spPr>
      </p:pic>
    </p:spTree>
    <p:extLst>
      <p:ext uri="{BB962C8B-B14F-4D97-AF65-F5344CB8AC3E}">
        <p14:creationId xmlns:p14="http://schemas.microsoft.com/office/powerpoint/2010/main" val="40069807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453361"/>
            <a:ext cx="6061710" cy="1325563"/>
          </a:xfrm>
        </p:spPr>
        <p:txBody>
          <a:bodyPr>
            <a:normAutofit fontScale="90000"/>
          </a:bodyPr>
          <a:lstStyle/>
          <a:p>
            <a:r>
              <a:rPr lang="en-US" b="1">
                <a:solidFill>
                  <a:srgbClr val="7030A0"/>
                </a:solidFill>
              </a:rPr>
              <a:t>Self Care Action Plan Part 1 - Review Your Current</a:t>
            </a:r>
            <a:br>
              <a:rPr lang="en-US" b="1">
                <a:solidFill>
                  <a:srgbClr val="7030A0"/>
                </a:solidFill>
              </a:rPr>
            </a:br>
            <a:r>
              <a:rPr lang="en-US" b="1">
                <a:solidFill>
                  <a:srgbClr val="7030A0"/>
                </a:solidFill>
              </a:rPr>
              <a:t>Self Care Activities</a:t>
            </a:r>
          </a:p>
        </p:txBody>
      </p:sp>
      <p:sp>
        <p:nvSpPr>
          <p:cNvPr id="3" name="Content Placeholder 2"/>
          <p:cNvSpPr>
            <a:spLocks noGrp="1"/>
          </p:cNvSpPr>
          <p:nvPr>
            <p:ph idx="1"/>
          </p:nvPr>
        </p:nvSpPr>
        <p:spPr>
          <a:xfrm>
            <a:off x="476250" y="2127377"/>
            <a:ext cx="5272008" cy="4351338"/>
          </a:xfrm>
        </p:spPr>
        <p:txBody>
          <a:bodyPr/>
          <a:lstStyle/>
          <a:p>
            <a:pPr marL="0" indent="0">
              <a:buNone/>
            </a:pPr>
            <a:r>
              <a:rPr lang="en-US"/>
              <a:t>What do you do in each healthy lifestyle pillar?                                                </a:t>
            </a:r>
          </a:p>
          <a:p>
            <a:pPr lvl="1"/>
            <a:r>
              <a:rPr lang="en-US"/>
              <a:t>Physical activity</a:t>
            </a:r>
          </a:p>
          <a:p>
            <a:pPr lvl="1"/>
            <a:r>
              <a:rPr lang="en-US"/>
              <a:t>Nutrition</a:t>
            </a:r>
          </a:p>
          <a:p>
            <a:pPr lvl="1"/>
            <a:r>
              <a:rPr lang="en-US"/>
              <a:t>Sleep</a:t>
            </a:r>
          </a:p>
          <a:p>
            <a:pPr lvl="1"/>
            <a:r>
              <a:rPr lang="en-US"/>
              <a:t>Risky substances avoidance</a:t>
            </a:r>
          </a:p>
          <a:p>
            <a:pPr lvl="1"/>
            <a:r>
              <a:rPr lang="en-US"/>
              <a:t>Stress management</a:t>
            </a:r>
          </a:p>
          <a:p>
            <a:pPr lvl="1"/>
            <a:r>
              <a:rPr lang="en-US"/>
              <a:t>Positive activities (PERMA)</a:t>
            </a:r>
          </a:p>
        </p:txBody>
      </p:sp>
      <p:pic>
        <p:nvPicPr>
          <p:cNvPr id="4" name="Picture 3" descr="Top 15 Reasons why Running is Good for your Health : Human N Health"/>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1952" y="124122"/>
            <a:ext cx="2673096" cy="1780950"/>
          </a:xfrm>
          <a:prstGeom prst="rect">
            <a:avLst/>
          </a:prstGeom>
        </p:spPr>
      </p:pic>
      <p:pic>
        <p:nvPicPr>
          <p:cNvPr id="5" name="Picture 4" descr="Catherine's Freebie Downloads - Catherine Saxelby's Foodwatch"/>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49190" y="2139325"/>
            <a:ext cx="2681478" cy="1787652"/>
          </a:xfrm>
          <a:prstGeom prst="rect">
            <a:avLst/>
          </a:prstGeom>
        </p:spPr>
      </p:pic>
      <p:pic>
        <p:nvPicPr>
          <p:cNvPr id="6" name="Picture 5" descr="25 Reasons You Need To Laugh Out Loud Oft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4188" y="450268"/>
            <a:ext cx="2692299" cy="1796337"/>
          </a:xfrm>
          <a:prstGeom prst="rect">
            <a:avLst/>
          </a:prstGeom>
        </p:spPr>
      </p:pic>
      <p:pic>
        <p:nvPicPr>
          <p:cNvPr id="7" name="Picture 6" descr="Addiction Recovery &amp; Meditation: 8 Ways Meditation Keeps You Sobe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2826" y="4613566"/>
            <a:ext cx="2687099" cy="1783376"/>
          </a:xfrm>
          <a:prstGeom prst="rect">
            <a:avLst/>
          </a:prstGeom>
        </p:spPr>
      </p:pic>
      <p:pic>
        <p:nvPicPr>
          <p:cNvPr id="8" name="Picture 7" descr="File:A cigarette is put out at Naval Hospital Pensacola (NHP) in Pensacola, Fla., Aug 27, 2013 ..."/>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88553" y="4298774"/>
            <a:ext cx="1616659" cy="2020824"/>
          </a:xfrm>
          <a:prstGeom prst="rect">
            <a:avLst/>
          </a:prstGeom>
        </p:spPr>
      </p:pic>
      <p:pic>
        <p:nvPicPr>
          <p:cNvPr id="9" name="Picture 8" descr="Two Person Walking on Sea Shore · Free Stock Photo"/>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90705" y="2456633"/>
            <a:ext cx="2905143" cy="1936761"/>
          </a:xfrm>
          <a:prstGeom prst="rect">
            <a:avLst/>
          </a:prstGeom>
        </p:spPr>
      </p:pic>
    </p:spTree>
    <p:extLst>
      <p:ext uri="{BB962C8B-B14F-4D97-AF65-F5344CB8AC3E}">
        <p14:creationId xmlns:p14="http://schemas.microsoft.com/office/powerpoint/2010/main" val="7573528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3"/>
          <p:cNvSpPr>
            <a:spLocks noGrp="1"/>
          </p:cNvSpPr>
          <p:nvPr>
            <p:ph type="title"/>
          </p:nvPr>
        </p:nvSpPr>
        <p:spPr>
          <a:xfrm>
            <a:off x="838200" y="721595"/>
            <a:ext cx="10515600" cy="1325563"/>
          </a:xfrm>
        </p:spPr>
        <p:txBody>
          <a:bodyPr>
            <a:normAutofit/>
          </a:bodyPr>
          <a:lstStyle/>
          <a:p>
            <a:pPr algn="ctr"/>
            <a:r>
              <a:rPr lang="en-US" altLang="en-US" b="1">
                <a:solidFill>
                  <a:srgbClr val="7030A0"/>
                </a:solidFill>
              </a:rPr>
              <a:t>Set Goals That Matter </a:t>
            </a:r>
            <a:br>
              <a:rPr lang="en-US" altLang="en-US" b="1">
                <a:solidFill>
                  <a:srgbClr val="7030A0"/>
                </a:solidFill>
              </a:rPr>
            </a:br>
            <a:endParaRPr lang="en-US" altLang="en-US" b="1">
              <a:solidFill>
                <a:srgbClr val="7030A0"/>
              </a:solidFill>
            </a:endParaRPr>
          </a:p>
        </p:txBody>
      </p:sp>
      <p:sp>
        <p:nvSpPr>
          <p:cNvPr id="59394" name="Content Placeholder 5"/>
          <p:cNvSpPr>
            <a:spLocks noGrp="1"/>
          </p:cNvSpPr>
          <p:nvPr>
            <p:ph sz="half" idx="1"/>
          </p:nvPr>
        </p:nvSpPr>
        <p:spPr>
          <a:xfrm>
            <a:off x="813413" y="1874781"/>
            <a:ext cx="10669783" cy="4249628"/>
          </a:xfrm>
        </p:spPr>
        <p:txBody>
          <a:bodyPr vert="horz" lIns="91440" tIns="45720" rIns="91440" bIns="45720" rtlCol="0" anchor="t">
            <a:normAutofit/>
          </a:bodyPr>
          <a:lstStyle/>
          <a:p>
            <a:r>
              <a:rPr lang="en-US" altLang="en-US" sz="2400">
                <a:latin typeface="+mn-lt"/>
              </a:rPr>
              <a:t>Set SMART (specific, measurable, action oriented, realistic, and time bound) goals</a:t>
            </a:r>
            <a:endParaRPr lang="en-US" altLang="en-US" sz="2400">
              <a:latin typeface="+mn-lt"/>
              <a:ea typeface="Calibri"/>
              <a:cs typeface="Calibri"/>
            </a:endParaRPr>
          </a:p>
          <a:p>
            <a:r>
              <a:rPr lang="en-US" altLang="en-US" sz="2400">
                <a:latin typeface="+mn-lt"/>
              </a:rPr>
              <a:t>Set goals that are intrinsically meaningful, and match your values and passions</a:t>
            </a:r>
            <a:endParaRPr lang="en-US" altLang="en-US" sz="2400">
              <a:latin typeface="+mn-lt"/>
              <a:ea typeface="Calibri"/>
              <a:cs typeface="Calibri"/>
            </a:endParaRPr>
          </a:p>
          <a:p>
            <a:r>
              <a:rPr lang="ja-JP" altLang="en-US" sz="2400">
                <a:latin typeface="+mn-lt"/>
                <a:ea typeface="游ゴシック"/>
              </a:rPr>
              <a:t>“</a:t>
            </a:r>
            <a:r>
              <a:rPr lang="en-US" altLang="ja-JP" sz="2400">
                <a:latin typeface="+mn-lt"/>
                <a:ea typeface="游ゴシック"/>
              </a:rPr>
              <a:t>By pursuing work, education, and relationships that yield both meaning and pleasure, we become progressively happier—experiencing not just an ephemeral high that withers with the leaves but lasting happiness with deep stable roots.</a:t>
            </a:r>
            <a:r>
              <a:rPr lang="ja-JP" altLang="en-US" sz="2400">
                <a:latin typeface="+mn-lt"/>
                <a:ea typeface="游ゴシック"/>
              </a:rPr>
              <a:t>”</a:t>
            </a:r>
            <a:endParaRPr lang="en-US" altLang="ja-JP" sz="2400">
              <a:latin typeface="+mn-lt"/>
              <a:ea typeface="游ゴシック"/>
              <a:cs typeface="Calibri"/>
            </a:endParaRPr>
          </a:p>
          <a:p>
            <a:pPr marL="0" indent="0">
              <a:buNone/>
            </a:pPr>
            <a:r>
              <a:rPr lang="en-US" altLang="ja-JP" sz="2400">
                <a:latin typeface="+mn-lt"/>
                <a:ea typeface="游ゴシック"/>
              </a:rPr>
              <a:t> </a:t>
            </a:r>
            <a:r>
              <a:rPr lang="en-US" altLang="ja-JP">
                <a:latin typeface="+mn-lt"/>
                <a:ea typeface="游ゴシック"/>
              </a:rPr>
              <a:t>         </a:t>
            </a:r>
            <a:r>
              <a:rPr lang="en-US" altLang="ja-JP" sz="2000">
                <a:latin typeface="+mn-lt"/>
                <a:ea typeface="游ゴシック"/>
              </a:rPr>
              <a:t>                                                                   </a:t>
            </a:r>
          </a:p>
          <a:p>
            <a:pPr marL="0" indent="0">
              <a:buNone/>
            </a:pPr>
            <a:r>
              <a:rPr lang="en-US" altLang="ja-JP" sz="2000">
                <a:latin typeface="+mn-lt"/>
                <a:ea typeface="游ゴシック"/>
              </a:rPr>
              <a:t>These slides are very busy with too much clutter, and it is challenging to find the meaningful details in that. </a:t>
            </a:r>
          </a:p>
          <a:p>
            <a:pPr marL="0" indent="0">
              <a:buNone/>
            </a:pPr>
            <a:r>
              <a:rPr lang="en-US" altLang="ja-JP" sz="2000">
                <a:latin typeface="+mn-lt"/>
                <a:ea typeface="游ゴシック"/>
              </a:rPr>
              <a:t>            				 </a:t>
            </a:r>
            <a:r>
              <a:rPr lang="en-US" altLang="ja-JP" sz="1600">
                <a:latin typeface="+mn-lt"/>
                <a:ea typeface="游ゴシック"/>
              </a:rPr>
              <a:t>Tal Ben-Shahar</a:t>
            </a:r>
            <a:endParaRPr lang="en-US" altLang="ja-JP" sz="1600">
              <a:latin typeface="+mn-lt"/>
              <a:ea typeface="游ゴシック"/>
              <a:cs typeface="Calibri"/>
            </a:endParaRPr>
          </a:p>
          <a:p>
            <a:pPr marL="0" indent="0">
              <a:buNone/>
            </a:pPr>
            <a:endParaRPr lang="en-US" altLang="ja-JP" sz="1800">
              <a:ea typeface="游ゴシック"/>
              <a:cs typeface="Calibri" panose="020F0502020204030204"/>
            </a:endParaRPr>
          </a:p>
          <a:p>
            <a:endParaRPr lang="en-US" altLang="en-US">
              <a:ea typeface="Calibri" panose="020F0502020204030204"/>
              <a:cs typeface="Calibri" panose="020F0502020204030204"/>
            </a:endParaRPr>
          </a:p>
        </p:txBody>
      </p:sp>
      <p:sp>
        <p:nvSpPr>
          <p:cNvPr id="3" name="TextBox 2"/>
          <p:cNvSpPr txBox="1"/>
          <p:nvPr/>
        </p:nvSpPr>
        <p:spPr>
          <a:xfrm>
            <a:off x="755904" y="5039770"/>
            <a:ext cx="101711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Aghera A,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Emer</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M, Bounds R, et al. A randomized trial of SMART goal enhanced debriefing after simulation to promote educational actions. </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West J </a:t>
            </a:r>
            <a:r>
              <a:rPr kumimoji="0" lang="en-US" sz="1200" b="0" i="1" u="none" strike="noStrike" kern="1200" cap="none" spc="0" normalizeH="0" baseline="0" noProof="0" err="1">
                <a:ln>
                  <a:noFill/>
                </a:ln>
                <a:solidFill>
                  <a:prstClr val="black"/>
                </a:solidFill>
                <a:effectLst/>
                <a:uLnTx/>
                <a:uFillTx/>
                <a:latin typeface="Calibri" panose="020F0502020204030204"/>
                <a:ea typeface="+mn-ea"/>
                <a:cs typeface="+mn-cs"/>
              </a:rPr>
              <a:t>Emerg</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 Med.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2018;19(1):112-120.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Ben-</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Shahar</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T. </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Happier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New York City, NY: McGraw-Hill Education, 2007, p 139. </a:t>
            </a:r>
          </a:p>
        </p:txBody>
      </p:sp>
      <p:pic>
        <p:nvPicPr>
          <p:cNvPr id="6" name="Picture 5">
            <a:extLst>
              <a:ext uri="{FF2B5EF4-FFF2-40B4-BE49-F238E27FC236}">
                <a16:creationId xmlns:a16="http://schemas.microsoft.com/office/drawing/2014/main" id="{344F2CF9-1BB2-DA15-04FD-EE7225466184}"/>
              </a:ext>
            </a:extLst>
          </p:cNvPr>
          <p:cNvPicPr>
            <a:picLocks noChangeAspect="1"/>
          </p:cNvPicPr>
          <p:nvPr/>
        </p:nvPicPr>
        <p:blipFill>
          <a:blip r:embed="rId3"/>
          <a:stretch>
            <a:fillRect/>
          </a:stretch>
        </p:blipFill>
        <p:spPr>
          <a:xfrm>
            <a:off x="524557" y="322279"/>
            <a:ext cx="11142885" cy="6213442"/>
          </a:xfrm>
          <a:prstGeom prst="rect">
            <a:avLst/>
          </a:prstGeom>
        </p:spPr>
      </p:pic>
    </p:spTree>
    <p:extLst>
      <p:ext uri="{BB962C8B-B14F-4D97-AF65-F5344CB8AC3E}">
        <p14:creationId xmlns:p14="http://schemas.microsoft.com/office/powerpoint/2010/main" val="1287180153"/>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7030A0"/>
                </a:solidFill>
              </a:rPr>
              <a:t>Self Care Action Plan – Part 2</a:t>
            </a:r>
          </a:p>
        </p:txBody>
      </p:sp>
      <p:sp>
        <p:nvSpPr>
          <p:cNvPr id="3" name="Content Placeholder 2"/>
          <p:cNvSpPr>
            <a:spLocks noGrp="1"/>
          </p:cNvSpPr>
          <p:nvPr>
            <p:ph idx="1"/>
          </p:nvPr>
        </p:nvSpPr>
        <p:spPr>
          <a:xfrm>
            <a:off x="902208" y="1774894"/>
            <a:ext cx="6504432" cy="4351338"/>
          </a:xfrm>
        </p:spPr>
        <p:txBody>
          <a:bodyPr>
            <a:normAutofit/>
          </a:bodyPr>
          <a:lstStyle/>
          <a:p>
            <a:r>
              <a:rPr lang="en-US" sz="2400"/>
              <a:t>Identify the right balance of self care activities for your life</a:t>
            </a:r>
          </a:p>
          <a:p>
            <a:r>
              <a:rPr lang="en-US" sz="2400"/>
              <a:t>Consider one priority area in self care </a:t>
            </a:r>
          </a:p>
          <a:p>
            <a:r>
              <a:rPr lang="en-US" sz="2400"/>
              <a:t>Choose an activity to improve that priority area</a:t>
            </a:r>
          </a:p>
          <a:p>
            <a:r>
              <a:rPr lang="en-US" sz="2400"/>
              <a:t>Write an action plan. Start with at least one step of the action plan: What? When? How often? For how long? Where? With Whom? </a:t>
            </a:r>
          </a:p>
        </p:txBody>
      </p:sp>
      <p:pic>
        <p:nvPicPr>
          <p:cNvPr id="4" name="Picture 3" descr="Free illustration: Plan, Do, Act, Check, System - Free Image on Pixabay - 17255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5533" y="2619375"/>
            <a:ext cx="3732107" cy="2099310"/>
          </a:xfrm>
          <a:prstGeom prst="rect">
            <a:avLst/>
          </a:prstGeom>
        </p:spPr>
      </p:pic>
      <p:sp>
        <p:nvSpPr>
          <p:cNvPr id="5" name="Rectangle 4"/>
          <p:cNvSpPr/>
          <p:nvPr/>
        </p:nvSpPr>
        <p:spPr>
          <a:xfrm>
            <a:off x="0" y="6596390"/>
            <a:ext cx="2629246"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800" b="0" i="0" u="none" strike="noStrike" kern="1200" cap="none" spc="0" normalizeH="0" baseline="0" noProof="0" err="1">
                <a:ln>
                  <a:noFill/>
                </a:ln>
                <a:solidFill>
                  <a:prstClr val="black"/>
                </a:solidFill>
                <a:effectLst/>
                <a:uLnTx/>
                <a:uFillTx/>
                <a:latin typeface="Calibri" panose="020F0502020204030204"/>
                <a:ea typeface="+mn-ea"/>
                <a:cs typeface="+mn-cs"/>
              </a:rPr>
              <a:t>HealthType</a:t>
            </a:r>
            <a:r>
              <a:rPr kumimoji="0" lang="en-US" sz="800" b="0" i="0" u="none" strike="noStrike" kern="1200" cap="none" spc="0" normalizeH="0" baseline="0" noProof="0">
                <a:ln>
                  <a:noFill/>
                </a:ln>
                <a:solidFill>
                  <a:prstClr val="black"/>
                </a:solidFill>
                <a:effectLst/>
                <a:uLnTx/>
                <a:uFillTx/>
                <a:latin typeface="Calibri" panose="020F0502020204030204"/>
                <a:ea typeface="+mn-ea"/>
                <a:cs typeface="+mn-cs"/>
              </a:rPr>
              <a:t> LLC and Global Positive Health Institute, Inc.</a:t>
            </a:r>
          </a:p>
        </p:txBody>
      </p:sp>
    </p:spTree>
    <p:extLst>
      <p:ext uri="{BB962C8B-B14F-4D97-AF65-F5344CB8AC3E}">
        <p14:creationId xmlns:p14="http://schemas.microsoft.com/office/powerpoint/2010/main" val="34173967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a:solidFill>
                  <a:srgbClr val="7030A0"/>
                </a:solidFill>
              </a:rPr>
              <a:t>Self-Care Action Plan- Part 3</a:t>
            </a:r>
          </a:p>
        </p:txBody>
      </p:sp>
      <p:graphicFrame>
        <p:nvGraphicFramePr>
          <p:cNvPr id="5" name="Content Placeholder 2">
            <a:extLst>
              <a:ext uri="{FF2B5EF4-FFF2-40B4-BE49-F238E27FC236}">
                <a16:creationId xmlns:a16="http://schemas.microsoft.com/office/drawing/2014/main" id="{4FB03F3B-9E7C-4B14-88A4-70ADEC456549}"/>
              </a:ext>
            </a:extLst>
          </p:cNvPr>
          <p:cNvGraphicFramePr>
            <a:graphicFrameLocks noGrp="1"/>
          </p:cNvGraphicFramePr>
          <p:nvPr>
            <p:ph idx="1"/>
          </p:nvPr>
        </p:nvGraphicFramePr>
        <p:xfrm>
          <a:off x="0" y="1689736"/>
          <a:ext cx="6714067"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ction Plan - Highway imag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82512" y="2640362"/>
            <a:ext cx="4692869" cy="2721864"/>
          </a:xfrm>
          <a:prstGeom prst="rect">
            <a:avLst/>
          </a:prstGeom>
        </p:spPr>
      </p:pic>
    </p:spTree>
    <p:extLst>
      <p:ext uri="{BB962C8B-B14F-4D97-AF65-F5344CB8AC3E}">
        <p14:creationId xmlns:p14="http://schemas.microsoft.com/office/powerpoint/2010/main" val="2328710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a:solidFill>
                  <a:srgbClr val="7030A0"/>
                </a:solidFill>
              </a:rPr>
              <a:t>How Can You Use PERMA for Your Well-Being?</a:t>
            </a:r>
          </a:p>
        </p:txBody>
      </p:sp>
      <p:sp>
        <p:nvSpPr>
          <p:cNvPr id="3" name="Content Placeholder 2"/>
          <p:cNvSpPr>
            <a:spLocks noGrp="1"/>
          </p:cNvSpPr>
          <p:nvPr>
            <p:ph idx="1"/>
          </p:nvPr>
        </p:nvSpPr>
        <p:spPr/>
        <p:txBody>
          <a:bodyPr/>
          <a:lstStyle/>
          <a:p>
            <a:r>
              <a:rPr lang="en-US"/>
              <a:t>P</a:t>
            </a:r>
            <a:r>
              <a:rPr lang="en-US" sz="2400"/>
              <a:t>: What can you do to increase positive emotions in yourself?</a:t>
            </a:r>
          </a:p>
          <a:p>
            <a:r>
              <a:rPr lang="en-US"/>
              <a:t>E</a:t>
            </a:r>
            <a:r>
              <a:rPr lang="en-US" sz="2400"/>
              <a:t>: What “flow” activities can you do regularly?</a:t>
            </a:r>
          </a:p>
          <a:p>
            <a:r>
              <a:rPr lang="en-US"/>
              <a:t>R</a:t>
            </a:r>
            <a:r>
              <a:rPr lang="en-US" sz="2400"/>
              <a:t>: What relationships can add positivity resonance to your life? What can you do to increase positive interactions?</a:t>
            </a:r>
          </a:p>
          <a:p>
            <a:r>
              <a:rPr lang="en-US"/>
              <a:t>M</a:t>
            </a:r>
            <a:r>
              <a:rPr lang="en-US" sz="2400"/>
              <a:t>: What activities are meaningful to you and how can you include them in your professional and personal life?</a:t>
            </a:r>
          </a:p>
          <a:p>
            <a:r>
              <a:rPr lang="en-US"/>
              <a:t>A</a:t>
            </a:r>
            <a:r>
              <a:rPr lang="en-US" sz="2400"/>
              <a:t>: What goals can you pursue that align with your values and passions and that you can achieve successfully?</a:t>
            </a:r>
          </a:p>
          <a:p>
            <a:endParaRPr lang="en-US"/>
          </a:p>
        </p:txBody>
      </p:sp>
    </p:spTree>
    <p:extLst>
      <p:ext uri="{BB962C8B-B14F-4D97-AF65-F5344CB8AC3E}">
        <p14:creationId xmlns:p14="http://schemas.microsoft.com/office/powerpoint/2010/main" val="2172143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lourishing - What Does it Mean to Flourish? - The Positive Psychology ...">
            <a:extLst>
              <a:ext uri="{FF2B5EF4-FFF2-40B4-BE49-F238E27FC236}">
                <a16:creationId xmlns:a16="http://schemas.microsoft.com/office/drawing/2014/main" id="{2C76F377-71C2-F1CB-2ED5-3AB7BA7C3844}"/>
              </a:ext>
            </a:extLst>
          </p:cNvPr>
          <p:cNvPicPr>
            <a:picLocks noChangeAspect="1" noChangeArrowheads="1"/>
          </p:cNvPicPr>
          <p:nvPr/>
        </p:nvPicPr>
        <p:blipFill>
          <a:blip r:embed="rId3">
            <a:alphaModFix amt="40000"/>
            <a:extLst>
              <a:ext uri="{28A0092B-C50C-407E-A947-70E740481C1C}">
                <a14:useLocalDpi xmlns:a14="http://schemas.microsoft.com/office/drawing/2010/main" val="0"/>
              </a:ext>
            </a:extLst>
          </a:blip>
          <a:srcRect l="11111"/>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Rect 0"/>
          <p:cNvSpPr txBox="1">
            <a:spLocks noGrp="1"/>
          </p:cNvSpPr>
          <p:nvPr>
            <p:ph type="title"/>
          </p:nvPr>
        </p:nvSpPr>
        <p:spPr>
          <a:xfrm>
            <a:off x="841249" y="941832"/>
            <a:ext cx="10506456" cy="2057400"/>
          </a:xfrm>
          <a:prstGeom prst="rect">
            <a:avLst/>
          </a:prstGeom>
        </p:spPr>
        <p:txBody>
          <a:bodyPr vert="horz" lIns="91440" tIns="45720" rIns="91440" bIns="45720" anchor="b">
            <a:normAutofit/>
          </a:bodyPr>
          <a:lstStyle/>
          <a:p>
            <a:pPr marL="0" indent="0">
              <a:buFontTx/>
              <a:buNone/>
            </a:pPr>
            <a:r>
              <a:rPr lang="en-US" sz="5000" b="1">
                <a:solidFill>
                  <a:schemeClr val="bg1"/>
                </a:solidFill>
                <a:latin typeface="Segoe UI" charset="0"/>
                <a:ea typeface="Segoe UI" charset="0"/>
                <a:sym typeface="Segoe UI" charset="0"/>
              </a:rPr>
              <a:t>Activity 1</a:t>
            </a:r>
            <a:endParaRPr lang="en-US" altLang="ko-KR" sz="5000" b="1">
              <a:solidFill>
                <a:schemeClr val="bg1"/>
              </a:solidFill>
              <a:latin typeface="Segoe UI" charset="0"/>
              <a:ea typeface="Segoe UI" charset="0"/>
              <a:sym typeface="Segoe UI" charset="0"/>
            </a:endParaRPr>
          </a:p>
        </p:txBody>
      </p:sp>
      <p:sp>
        <p:nvSpPr>
          <p:cNvPr id="1033" name="Rectangle 103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5" name="Rectangle 103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 0"/>
          <p:cNvSpPr txBox="1">
            <a:spLocks noGrp="1"/>
          </p:cNvSpPr>
          <p:nvPr>
            <p:ph/>
          </p:nvPr>
        </p:nvSpPr>
        <p:spPr>
          <a:xfrm>
            <a:off x="841248" y="3502152"/>
            <a:ext cx="10506456" cy="2670048"/>
          </a:xfrm>
          <a:prstGeom prst="rect">
            <a:avLst/>
          </a:prstGeom>
        </p:spPr>
        <p:txBody>
          <a:bodyPr vert="horz" lIns="91440" tIns="45720" rIns="91440" bIns="45720">
            <a:normAutofit/>
          </a:bodyPr>
          <a:lstStyle/>
          <a:p>
            <a:pPr marL="0" indent="0">
              <a:spcAft>
                <a:spcPts val="600"/>
              </a:spcAft>
              <a:buFontTx/>
              <a:buNone/>
            </a:pPr>
            <a:r>
              <a:rPr lang="en-US" sz="3600">
                <a:solidFill>
                  <a:schemeClr val="bg1"/>
                </a:solidFill>
                <a:latin typeface="Segoe UI" charset="0"/>
                <a:ea typeface="Segoe UI" charset="0"/>
                <a:sym typeface="Segoe UI" charset="0"/>
              </a:rPr>
              <a:t>Conduct group brief flourishing self-assessments</a:t>
            </a:r>
            <a:endParaRPr lang="en-US" altLang="ko-KR" sz="3600">
              <a:solidFill>
                <a:schemeClr val="bg1"/>
              </a:solidFill>
              <a:latin typeface="Segoe UI" charset="0"/>
              <a:ea typeface="Segoe UI" charset="0"/>
              <a:sym typeface="Segoe UI" charset="0"/>
            </a:endParaRPr>
          </a:p>
          <a:p>
            <a:pPr marL="228600" indent="-228600">
              <a:spcAft>
                <a:spcPts val="600"/>
              </a:spcAft>
              <a:buFont typeface="Arial"/>
              <a:buChar char="•"/>
            </a:pPr>
            <a:endParaRPr lang="en-US" altLang="ko-KR" sz="2000">
              <a:solidFill>
                <a:schemeClr val="bg1"/>
              </a:solidFill>
              <a:latin typeface="Segoe UI" charset="0"/>
              <a:ea typeface="Segoe UI" charset="0"/>
              <a:sym typeface="Segoe UI"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6943" y="4985230"/>
            <a:ext cx="2209800" cy="1173700"/>
          </a:xfrm>
        </p:spPr>
        <p:txBody>
          <a:bodyPr anchor="t">
            <a:normAutofit fontScale="90000"/>
          </a:bodyPr>
          <a:lstStyle/>
          <a:p>
            <a:br>
              <a:rPr lang="en-US" sz="2500">
                <a:solidFill>
                  <a:schemeClr val="bg1"/>
                </a:solidFill>
              </a:rPr>
            </a:br>
            <a:r>
              <a:rPr lang="en-US" sz="3200" b="1">
                <a:solidFill>
                  <a:schemeClr val="bg1"/>
                </a:solidFill>
              </a:rPr>
              <a:t>Activity 2</a:t>
            </a:r>
            <a:br>
              <a:rPr lang="en-US" sz="2500" b="1">
                <a:solidFill>
                  <a:schemeClr val="bg1"/>
                </a:solidFill>
              </a:rPr>
            </a:br>
            <a:endParaRPr lang="en-US" sz="2500" b="1">
              <a:solidFill>
                <a:schemeClr val="bg1"/>
              </a:solidFill>
            </a:endParaRPr>
          </a:p>
        </p:txBody>
      </p:sp>
      <p:pic>
        <p:nvPicPr>
          <p:cNvPr id="6" name="Picture 5" descr="A (brief) Moment of Gratitude – Skinny Artist"/>
          <p:cNvPicPr>
            <a:picLocks noChangeAspect="1"/>
          </p:cNvPicPr>
          <p:nvPr/>
        </p:nvPicPr>
        <p:blipFill>
          <a:blip r:embed="rId3">
            <a:extLst>
              <a:ext uri="{28A0092B-C50C-407E-A947-70E740481C1C}">
                <a14:useLocalDpi xmlns:a14="http://schemas.microsoft.com/office/drawing/2010/main" val="0"/>
              </a:ext>
            </a:extLst>
          </a:blip>
          <a:srcRect l="38625" r="4006" b="3"/>
          <a:stretch/>
        </p:blipFill>
        <p:spPr>
          <a:xfrm>
            <a:off x="20" y="10"/>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5" name="Picture 4" descr="Top 15 Reasons why Running is Good for your Health : Human N Health"/>
          <p:cNvPicPr>
            <a:picLocks noChangeAspect="1"/>
          </p:cNvPicPr>
          <p:nvPr/>
        </p:nvPicPr>
        <p:blipFill>
          <a:blip r:embed="rId4" cstate="print">
            <a:extLst>
              <a:ext uri="{28A0092B-C50C-407E-A947-70E740481C1C}">
                <a14:useLocalDpi xmlns:a14="http://schemas.microsoft.com/office/drawing/2010/main" val="0"/>
              </a:ext>
            </a:extLst>
          </a:blip>
          <a:srcRect l="22830" r="12042"/>
          <a:stretch/>
        </p:blipFill>
        <p:spPr>
          <a:xfrm>
            <a:off x="4191002" y="10"/>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4" name="Picture 3" descr="Healthy Food PNG Transparent Images | PNG All"/>
          <p:cNvPicPr>
            <a:picLocks noChangeAspect="1"/>
          </p:cNvPicPr>
          <p:nvPr/>
        </p:nvPicPr>
        <p:blipFill>
          <a:blip r:embed="rId5" cstate="print">
            <a:extLst>
              <a:ext uri="{28A0092B-C50C-407E-A947-70E740481C1C}">
                <a14:useLocalDpi xmlns:a14="http://schemas.microsoft.com/office/drawing/2010/main" val="0"/>
              </a:ext>
            </a:extLst>
          </a:blip>
          <a:srcRect l="25645" r="26200"/>
          <a:stretch/>
        </p:blipFill>
        <p:spPr>
          <a:xfrm>
            <a:off x="8191500" y="-1"/>
            <a:ext cx="4000500"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p:spPr>
      </p:pic>
      <p:grpSp>
        <p:nvGrpSpPr>
          <p:cNvPr id="13" name="Group 12">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4" name="Freeform: Shape 13">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6">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p:cNvSpPr>
            <a:spLocks noGrp="1"/>
          </p:cNvSpPr>
          <p:nvPr>
            <p:ph idx="1"/>
          </p:nvPr>
        </p:nvSpPr>
        <p:spPr>
          <a:xfrm>
            <a:off x="2786743" y="4766267"/>
            <a:ext cx="8570232" cy="1077411"/>
          </a:xfrm>
        </p:spPr>
        <p:txBody>
          <a:bodyPr>
            <a:noAutofit/>
          </a:bodyPr>
          <a:lstStyle/>
          <a:p>
            <a:pPr marL="457200" lvl="1" indent="0">
              <a:buNone/>
            </a:pPr>
            <a:r>
              <a:rPr lang="en-US" sz="2800">
                <a:solidFill>
                  <a:schemeClr val="bg1">
                    <a:alpha val="80000"/>
                  </a:schemeClr>
                </a:solidFill>
              </a:rPr>
              <a:t>Develop individual action steps in achieving and sustaining a comprehensive healthy lifestyle, including eating a whole food plant-based diet, being physically active, and engaging in positive psychology activities</a:t>
            </a:r>
          </a:p>
        </p:txBody>
      </p:sp>
    </p:spTree>
    <p:extLst>
      <p:ext uri="{BB962C8B-B14F-4D97-AF65-F5344CB8AC3E}">
        <p14:creationId xmlns:p14="http://schemas.microsoft.com/office/powerpoint/2010/main" val="15666639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100+] Leadership Pictures | Wallpapers.com">
            <a:extLst>
              <a:ext uri="{FF2B5EF4-FFF2-40B4-BE49-F238E27FC236}">
                <a16:creationId xmlns:a16="http://schemas.microsoft.com/office/drawing/2014/main" id="{362D22F4-569E-1524-31C4-82E65398B6FD}"/>
              </a:ext>
            </a:extLst>
          </p:cNvPr>
          <p:cNvPicPr>
            <a:picLocks noChangeAspect="1"/>
          </p:cNvPicPr>
          <p:nvPr/>
        </p:nvPicPr>
        <p:blipFill>
          <a:blip r:embed="rId3"/>
          <a:srcRect t="8808"/>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2"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654294" y="4777739"/>
            <a:ext cx="6897626" cy="1399223"/>
          </a:xfrm>
        </p:spPr>
        <p:txBody>
          <a:bodyPr anchor="ctr">
            <a:normAutofit/>
          </a:bodyPr>
          <a:lstStyle/>
          <a:p>
            <a:pPr marL="0" indent="0">
              <a:buNone/>
            </a:pPr>
            <a:r>
              <a:rPr lang="en-US" sz="2200"/>
              <a:t>Adopt strategies for influencing health care workplace culture to support the well-being of health teams</a:t>
            </a:r>
          </a:p>
        </p:txBody>
      </p:sp>
    </p:spTree>
    <p:extLst>
      <p:ext uri="{BB962C8B-B14F-4D97-AF65-F5344CB8AC3E}">
        <p14:creationId xmlns:p14="http://schemas.microsoft.com/office/powerpoint/2010/main" val="13575790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745C3-AA15-42D7-BE4E-585006529CFE}"/>
              </a:ext>
            </a:extLst>
          </p:cNvPr>
          <p:cNvSpPr>
            <a:spLocks noGrp="1"/>
          </p:cNvSpPr>
          <p:nvPr>
            <p:ph type="title"/>
          </p:nvPr>
        </p:nvSpPr>
        <p:spPr>
          <a:xfrm>
            <a:off x="838200" y="13433"/>
            <a:ext cx="10515600" cy="1325563"/>
          </a:xfrm>
        </p:spPr>
        <p:txBody>
          <a:bodyPr>
            <a:normAutofit/>
          </a:bodyPr>
          <a:lstStyle/>
          <a:p>
            <a:r>
              <a:rPr lang="en-US" sz="3200">
                <a:solidFill>
                  <a:srgbClr val="7030A0"/>
                </a:solidFill>
              </a:rPr>
              <a:t>Initial Influence: Stanford Model of Professional Fulfillment™ (SMPF)</a:t>
            </a:r>
          </a:p>
        </p:txBody>
      </p:sp>
      <p:pic>
        <p:nvPicPr>
          <p:cNvPr id="3" name="Picture 2" descr="The Stanford Model of Professional Fulfillment icon includes three domains: Culture of Wellness, Efficiency of Practice and Personal Resilience.">
            <a:extLst>
              <a:ext uri="{FF2B5EF4-FFF2-40B4-BE49-F238E27FC236}">
                <a16:creationId xmlns:a16="http://schemas.microsoft.com/office/drawing/2014/main" id="{73A73EBE-8215-7CAA-F158-0A55969E82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104" y="1221256"/>
            <a:ext cx="4415488" cy="44154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6F12DAB-D81D-D4EB-2EAC-CE588551AA38}"/>
              </a:ext>
            </a:extLst>
          </p:cNvPr>
          <p:cNvSpPr txBox="1"/>
          <p:nvPr/>
        </p:nvSpPr>
        <p:spPr>
          <a:xfrm>
            <a:off x="4578119" y="2013228"/>
            <a:ext cx="6996165" cy="2831544"/>
          </a:xfrm>
          <a:prstGeom prst="rect">
            <a:avLst/>
          </a:prstGeom>
          <a:noFill/>
        </p:spPr>
        <p:txBody>
          <a:bodyPr wrap="square">
            <a:spAutoFit/>
          </a:bodyPr>
          <a:lstStyle/>
          <a:p>
            <a:pPr marL="342900" indent="-342900">
              <a:spcBef>
                <a:spcPts val="600"/>
              </a:spcBef>
              <a:spcAft>
                <a:spcPts val="600"/>
              </a:spcAft>
              <a:buFont typeface="Arial" panose="020B0604020202020204" pitchFamily="34" charset="0"/>
              <a:buChar char="•"/>
            </a:pPr>
            <a:r>
              <a:rPr lang="en-US" sz="2400">
                <a:latin typeface="Calibri" panose="020F0502020204030204" pitchFamily="34" charset="0"/>
                <a:cs typeface="Calibri" panose="020F0502020204030204" pitchFamily="34" charset="0"/>
              </a:rPr>
              <a:t>SMPF was developed to showcase that professional </a:t>
            </a:r>
            <a:r>
              <a:rPr lang="en-US" sz="2400" b="0" i="0">
                <a:effectLst/>
                <a:latin typeface="Calibri" panose="020F0502020204030204" pitchFamily="34" charset="0"/>
                <a:cs typeface="Calibri" panose="020F0502020204030204" pitchFamily="34" charset="0"/>
              </a:rPr>
              <a:t>fulfillment and burnout mitigation requires organization-wide change </a:t>
            </a:r>
          </a:p>
          <a:p>
            <a:pPr marL="342900" indent="-342900">
              <a:spcBef>
                <a:spcPts val="600"/>
              </a:spcBef>
              <a:spcAft>
                <a:spcPts val="600"/>
              </a:spcAft>
              <a:buFont typeface="Arial" panose="020B0604020202020204" pitchFamily="34" charset="0"/>
              <a:buChar char="•"/>
            </a:pPr>
            <a:r>
              <a:rPr lang="en-US" sz="2400" b="0" i="0">
                <a:effectLst/>
                <a:latin typeface="Calibri" panose="020F0502020204030204" pitchFamily="34" charset="0"/>
                <a:cs typeface="Calibri" panose="020F0502020204030204" pitchFamily="34" charset="0"/>
              </a:rPr>
              <a:t>The framework illustrates that well-being is driven by individual personal </a:t>
            </a:r>
            <a:r>
              <a:rPr lang="en-US" sz="2400">
                <a:latin typeface="Calibri" panose="020F0502020204030204" pitchFamily="34" charset="0"/>
                <a:cs typeface="Calibri" panose="020F0502020204030204" pitchFamily="34" charset="0"/>
              </a:rPr>
              <a:t>r</a:t>
            </a:r>
            <a:r>
              <a:rPr lang="en-US" sz="2400" b="0" i="0">
                <a:effectLst/>
                <a:latin typeface="Calibri" panose="020F0502020204030204" pitchFamily="34" charset="0"/>
                <a:cs typeface="Calibri" panose="020F0502020204030204" pitchFamily="34" charset="0"/>
              </a:rPr>
              <a:t>esilience </a:t>
            </a:r>
            <a:r>
              <a:rPr lang="en-US" sz="2400" b="0" i="1">
                <a:effectLst/>
                <a:latin typeface="Calibri" panose="020F0502020204030204" pitchFamily="34" charset="0"/>
                <a:cs typeface="Calibri" panose="020F0502020204030204" pitchFamily="34" charset="0"/>
              </a:rPr>
              <a:t>and</a:t>
            </a:r>
            <a:r>
              <a:rPr lang="en-US" sz="2400" b="0" i="0">
                <a:effectLst/>
                <a:latin typeface="Calibri" panose="020F0502020204030204" pitchFamily="34" charset="0"/>
                <a:cs typeface="Calibri" panose="020F0502020204030204" pitchFamily="34" charset="0"/>
              </a:rPr>
              <a:t> through an organization’s dedication to fostering a culture </a:t>
            </a:r>
            <a:br>
              <a:rPr lang="en-US" sz="2400" b="0" i="0">
                <a:effectLst/>
                <a:latin typeface="Calibri" panose="020F0502020204030204" pitchFamily="34" charset="0"/>
                <a:cs typeface="Calibri" panose="020F0502020204030204" pitchFamily="34" charset="0"/>
              </a:rPr>
            </a:br>
            <a:r>
              <a:rPr lang="en-US" sz="2400" b="0" i="0">
                <a:effectLst/>
                <a:latin typeface="Calibri" panose="020F0502020204030204" pitchFamily="34" charset="0"/>
                <a:cs typeface="Calibri" panose="020F0502020204030204" pitchFamily="34" charset="0"/>
              </a:rPr>
              <a:t>of wellness and efficiency of practice</a:t>
            </a:r>
            <a:endParaRPr lang="en-US" sz="24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655129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BDE24-381C-B97F-C59F-50D250725954}"/>
              </a:ext>
            </a:extLst>
          </p:cNvPr>
          <p:cNvSpPr>
            <a:spLocks noGrp="1"/>
          </p:cNvSpPr>
          <p:nvPr>
            <p:ph type="title"/>
          </p:nvPr>
        </p:nvSpPr>
        <p:spPr>
          <a:xfrm>
            <a:off x="568977" y="92075"/>
            <a:ext cx="11054045" cy="1325563"/>
          </a:xfrm>
        </p:spPr>
        <p:txBody>
          <a:bodyPr/>
          <a:lstStyle/>
          <a:p>
            <a:pPr algn="ctr"/>
            <a:r>
              <a:rPr lang="en-US">
                <a:solidFill>
                  <a:srgbClr val="7030A0"/>
                </a:solidFill>
              </a:rPr>
              <a:t>Reduce Employee Burnout and Optimize Organizational Thriving</a:t>
            </a:r>
          </a:p>
        </p:txBody>
      </p:sp>
      <p:sp>
        <p:nvSpPr>
          <p:cNvPr id="3" name="Slide Number Placeholder 2">
            <a:extLst>
              <a:ext uri="{FF2B5EF4-FFF2-40B4-BE49-F238E27FC236}">
                <a16:creationId xmlns:a16="http://schemas.microsoft.com/office/drawing/2014/main" id="{35C18811-6448-6AFC-66CA-3917DD0210DB}"/>
              </a:ext>
            </a:extLst>
          </p:cNvPr>
          <p:cNvSpPr>
            <a:spLocks noGrp="1"/>
          </p:cNvSpPr>
          <p:nvPr>
            <p:ph type="sldNum" sz="quarter" idx="10"/>
          </p:nvPr>
        </p:nvSpPr>
        <p:spPr>
          <a:xfrm>
            <a:off x="9296400" y="640080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9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1D2E955-1962-4AEE-8867-D22B674B3D18}"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8088397A-EDC9-6B61-AC59-5F48BCC5B221}"/>
              </a:ext>
            </a:extLst>
          </p:cNvPr>
          <p:cNvPicPr>
            <a:picLocks noChangeAspect="1"/>
          </p:cNvPicPr>
          <p:nvPr/>
        </p:nvPicPr>
        <p:blipFill>
          <a:blip r:embed="rId2"/>
          <a:stretch>
            <a:fillRect/>
          </a:stretch>
        </p:blipFill>
        <p:spPr>
          <a:xfrm>
            <a:off x="1299509" y="1307849"/>
            <a:ext cx="3486150" cy="5095875"/>
          </a:xfrm>
          <a:prstGeom prst="rect">
            <a:avLst/>
          </a:prstGeom>
        </p:spPr>
      </p:pic>
      <p:pic>
        <p:nvPicPr>
          <p:cNvPr id="6" name="Picture 5">
            <a:extLst>
              <a:ext uri="{FF2B5EF4-FFF2-40B4-BE49-F238E27FC236}">
                <a16:creationId xmlns:a16="http://schemas.microsoft.com/office/drawing/2014/main" id="{E379F1F9-CCBE-0B5C-1DDE-F2C3790339E7}"/>
              </a:ext>
            </a:extLst>
          </p:cNvPr>
          <p:cNvPicPr>
            <a:picLocks noChangeAspect="1"/>
          </p:cNvPicPr>
          <p:nvPr/>
        </p:nvPicPr>
        <p:blipFill>
          <a:blip r:embed="rId3"/>
          <a:stretch>
            <a:fillRect/>
          </a:stretch>
        </p:blipFill>
        <p:spPr>
          <a:xfrm>
            <a:off x="6516780" y="1396489"/>
            <a:ext cx="3432980" cy="3432980"/>
          </a:xfrm>
          <a:prstGeom prst="rect">
            <a:avLst/>
          </a:prstGeom>
        </p:spPr>
      </p:pic>
      <p:sp>
        <p:nvSpPr>
          <p:cNvPr id="7" name="TextBox 6">
            <a:extLst>
              <a:ext uri="{FF2B5EF4-FFF2-40B4-BE49-F238E27FC236}">
                <a16:creationId xmlns:a16="http://schemas.microsoft.com/office/drawing/2014/main" id="{0E483C4B-A8AE-0677-CCBE-E7A39F73EEA2}"/>
              </a:ext>
            </a:extLst>
          </p:cNvPr>
          <p:cNvSpPr txBox="1"/>
          <p:nvPr/>
        </p:nvSpPr>
        <p:spPr>
          <a:xfrm>
            <a:off x="6516780" y="5133031"/>
            <a:ext cx="3747796" cy="90024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graphic above represents the six focus areas REBOOT is addressing by improving the work environment and support for employee wellbeing. These focus areas are workload, fairness, harmony, job control, values and recognition.</a:t>
            </a:r>
          </a:p>
        </p:txBody>
      </p:sp>
    </p:spTree>
    <p:extLst>
      <p:ext uri="{BB962C8B-B14F-4D97-AF65-F5344CB8AC3E}">
        <p14:creationId xmlns:p14="http://schemas.microsoft.com/office/powerpoint/2010/main" val="33632105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745C3-AA15-42D7-BE4E-585006529CFE}"/>
              </a:ext>
            </a:extLst>
          </p:cNvPr>
          <p:cNvSpPr>
            <a:spLocks noGrp="1"/>
          </p:cNvSpPr>
          <p:nvPr>
            <p:ph type="title"/>
          </p:nvPr>
        </p:nvSpPr>
        <p:spPr/>
        <p:txBody>
          <a:bodyPr>
            <a:normAutofit/>
          </a:bodyPr>
          <a:lstStyle/>
          <a:p>
            <a:r>
              <a:rPr lang="en-US" sz="3200" b="1">
                <a:solidFill>
                  <a:srgbClr val="7030A0"/>
                </a:solidFill>
              </a:rPr>
              <a:t>The Way Forward: Aligning REBOOT Actions with SMPF Dimensions</a:t>
            </a:r>
          </a:p>
        </p:txBody>
      </p:sp>
      <p:graphicFrame>
        <p:nvGraphicFramePr>
          <p:cNvPr id="38" name="Table 38">
            <a:extLst>
              <a:ext uri="{FF2B5EF4-FFF2-40B4-BE49-F238E27FC236}">
                <a16:creationId xmlns:a16="http://schemas.microsoft.com/office/drawing/2014/main" id="{BD760B78-5397-B1E3-5D46-ACC1AAA060FA}"/>
              </a:ext>
            </a:extLst>
          </p:cNvPr>
          <p:cNvGraphicFramePr>
            <a:graphicFrameLocks noGrp="1"/>
          </p:cNvGraphicFramePr>
          <p:nvPr/>
        </p:nvGraphicFramePr>
        <p:xfrm>
          <a:off x="583150" y="4175470"/>
          <a:ext cx="4662378" cy="741680"/>
        </p:xfrm>
        <a:graphic>
          <a:graphicData uri="http://schemas.openxmlformats.org/drawingml/2006/table">
            <a:tbl>
              <a:tblPr firstRow="1" bandRow="1">
                <a:tableStyleId>{5C22544A-7EE6-4342-B048-85BDC9FD1C3A}</a:tableStyleId>
              </a:tblPr>
              <a:tblGrid>
                <a:gridCol w="1554126">
                  <a:extLst>
                    <a:ext uri="{9D8B030D-6E8A-4147-A177-3AD203B41FA5}">
                      <a16:colId xmlns:a16="http://schemas.microsoft.com/office/drawing/2014/main" val="1197216541"/>
                    </a:ext>
                  </a:extLst>
                </a:gridCol>
                <a:gridCol w="1554126">
                  <a:extLst>
                    <a:ext uri="{9D8B030D-6E8A-4147-A177-3AD203B41FA5}">
                      <a16:colId xmlns:a16="http://schemas.microsoft.com/office/drawing/2014/main" val="2387718850"/>
                    </a:ext>
                  </a:extLst>
                </a:gridCol>
                <a:gridCol w="1554126">
                  <a:extLst>
                    <a:ext uri="{9D8B030D-6E8A-4147-A177-3AD203B41FA5}">
                      <a16:colId xmlns:a16="http://schemas.microsoft.com/office/drawing/2014/main" val="1147313862"/>
                    </a:ext>
                  </a:extLst>
                </a:gridCol>
              </a:tblGrid>
              <a:tr h="370840">
                <a:tc gridSpan="3">
                  <a:txBody>
                    <a:bodyPr/>
                    <a:lstStyle/>
                    <a:p>
                      <a:pPr algn="ctr"/>
                      <a:r>
                        <a:rPr lang="en-US"/>
                        <a:t>CWO Program</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F7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0246598"/>
                  </a:ext>
                </a:extLst>
              </a:tr>
              <a:tr h="370840">
                <a:tc>
                  <a:txBody>
                    <a:bodyPr/>
                    <a:lstStyle/>
                    <a:p>
                      <a:pPr algn="ctr"/>
                      <a:r>
                        <a:rPr lang="en-US" b="1"/>
                        <a:t>Education</a:t>
                      </a:r>
                    </a:p>
                  </a:txBody>
                  <a:tcPr>
                    <a:lnL w="12700" cap="flat" cmpd="sng" algn="ctr">
                      <a:noFill/>
                      <a:prstDash val="solid"/>
                      <a:round/>
                      <a:headEnd type="none" w="med" len="med"/>
                      <a:tailEnd type="none" w="med" len="med"/>
                    </a:lnL>
                    <a:lnR w="6350" cap="flat" cmpd="sng" algn="ctr">
                      <a:solidFill>
                        <a:srgbClr val="003F7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b="1"/>
                        <a:t>Community</a:t>
                      </a:r>
                    </a:p>
                  </a:txBody>
                  <a:tcPr>
                    <a:lnL w="6350" cap="flat" cmpd="sng" algn="ctr">
                      <a:solidFill>
                        <a:srgbClr val="003F72"/>
                      </a:solidFill>
                      <a:prstDash val="solid"/>
                      <a:round/>
                      <a:headEnd type="none" w="med" len="med"/>
                      <a:tailEnd type="none" w="med" len="med"/>
                    </a:lnL>
                    <a:lnR w="6350" cap="flat" cmpd="sng" algn="ctr">
                      <a:solidFill>
                        <a:srgbClr val="003F72"/>
                      </a:solidFill>
                      <a:prstDash val="solid"/>
                      <a:round/>
                      <a:headEnd type="none" w="med" len="med"/>
                      <a:tailEnd type="none" w="med" len="med"/>
                    </a:lnR>
                    <a:lnT w="6350" cap="flat" cmpd="sng" algn="ctr">
                      <a:solidFill>
                        <a:srgbClr val="003F7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b="1" dirty="0"/>
                        <a:t>Evaluation</a:t>
                      </a:r>
                    </a:p>
                  </a:txBody>
                  <a:tcPr>
                    <a:lnL w="6350" cap="flat" cmpd="sng" algn="ctr">
                      <a:solidFill>
                        <a:srgbClr val="003F7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75839134"/>
                  </a:ext>
                </a:extLst>
              </a:tr>
            </a:tbl>
          </a:graphicData>
        </a:graphic>
      </p:graphicFrame>
      <p:cxnSp>
        <p:nvCxnSpPr>
          <p:cNvPr id="40" name="Straight Arrow Connector 39" descr="Straight arrow illustrating how the CWO Program's focus on Education, Community, and Evaluation aligns with REBOOT and with SMPF">
            <a:extLst>
              <a:ext uri="{FF2B5EF4-FFF2-40B4-BE49-F238E27FC236}">
                <a16:creationId xmlns:a16="http://schemas.microsoft.com/office/drawing/2014/main" id="{C19A8836-0AA3-9761-D2F5-73E79CA5F1B7}"/>
              </a:ext>
            </a:extLst>
          </p:cNvPr>
          <p:cNvCxnSpPr>
            <a:cxnSpLocks/>
          </p:cNvCxnSpPr>
          <p:nvPr/>
        </p:nvCxnSpPr>
        <p:spPr>
          <a:xfrm flipV="1">
            <a:off x="2856480" y="3535931"/>
            <a:ext cx="0" cy="456268"/>
          </a:xfrm>
          <a:prstGeom prst="straightConnector1">
            <a:avLst/>
          </a:prstGeom>
          <a:ln w="76200">
            <a:solidFill>
              <a:srgbClr val="003F72"/>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9" name="Group 8" descr="REBOOT icon for Implementing Chief Well-Being Officer">
            <a:extLst>
              <a:ext uri="{FF2B5EF4-FFF2-40B4-BE49-F238E27FC236}">
                <a16:creationId xmlns:a16="http://schemas.microsoft.com/office/drawing/2014/main" id="{3CD1C5B6-8B7F-9B87-6EB4-531F535CAC4C}"/>
              </a:ext>
            </a:extLst>
          </p:cNvPr>
          <p:cNvGrpSpPr/>
          <p:nvPr/>
        </p:nvGrpSpPr>
        <p:grpSpPr>
          <a:xfrm>
            <a:off x="600279" y="2075382"/>
            <a:ext cx="1830688" cy="1288193"/>
            <a:chOff x="9083119" y="4121120"/>
            <a:chExt cx="1379796" cy="880502"/>
          </a:xfrm>
        </p:grpSpPr>
        <p:sp>
          <p:nvSpPr>
            <p:cNvPr id="6" name="Rectangle: Rounded Corners 5">
              <a:extLst>
                <a:ext uri="{FF2B5EF4-FFF2-40B4-BE49-F238E27FC236}">
                  <a16:creationId xmlns:a16="http://schemas.microsoft.com/office/drawing/2014/main" id="{10D39E76-9404-B1D0-3F06-9159CE2FBFC0}"/>
                </a:ext>
              </a:extLst>
            </p:cNvPr>
            <p:cNvSpPr/>
            <p:nvPr/>
          </p:nvSpPr>
          <p:spPr>
            <a:xfrm>
              <a:off x="9083119" y="4121120"/>
              <a:ext cx="1356449" cy="880502"/>
            </a:xfrm>
            <a:prstGeom prst="roundRect">
              <a:avLst/>
            </a:prstGeom>
            <a:solidFill>
              <a:srgbClr val="1A6394"/>
            </a:solidFill>
            <a:ln>
              <a:solidFill>
                <a:srgbClr val="1A639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Graphic 6" descr="Group with solid fill">
              <a:extLst>
                <a:ext uri="{FF2B5EF4-FFF2-40B4-BE49-F238E27FC236}">
                  <a16:creationId xmlns:a16="http://schemas.microsoft.com/office/drawing/2014/main" id="{2482A0DE-7176-12F6-93F2-0B645806CD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516245" y="4183138"/>
              <a:ext cx="457200" cy="457200"/>
            </a:xfrm>
            <a:prstGeom prst="rect">
              <a:avLst/>
            </a:prstGeom>
          </p:spPr>
        </p:pic>
        <p:sp>
          <p:nvSpPr>
            <p:cNvPr id="8" name="TextBox 7">
              <a:extLst>
                <a:ext uri="{FF2B5EF4-FFF2-40B4-BE49-F238E27FC236}">
                  <a16:creationId xmlns:a16="http://schemas.microsoft.com/office/drawing/2014/main" id="{00449F18-8925-8D36-7AAD-D3A593308961}"/>
                </a:ext>
              </a:extLst>
            </p:cNvPr>
            <p:cNvSpPr txBox="1"/>
            <p:nvPr/>
          </p:nvSpPr>
          <p:spPr>
            <a:xfrm>
              <a:off x="9132532" y="4613879"/>
              <a:ext cx="1330383" cy="357630"/>
            </a:xfrm>
            <a:prstGeom prst="rect">
              <a:avLst/>
            </a:prstGeom>
            <a:noFill/>
          </p:spPr>
          <p:txBody>
            <a:bodyPr wrap="square" rtlCol="0">
              <a:spAutoFit/>
            </a:bodyPr>
            <a:lstStyle/>
            <a:p>
              <a:pPr algn="ctr"/>
              <a:r>
                <a:rPr lang="en-US" sz="1400">
                  <a:solidFill>
                    <a:schemeClr val="bg1"/>
                  </a:solidFill>
                </a:rPr>
                <a:t>Implement Chief </a:t>
              </a:r>
              <a:br>
                <a:rPr lang="en-US" sz="1400">
                  <a:solidFill>
                    <a:schemeClr val="bg1"/>
                  </a:solidFill>
                </a:rPr>
              </a:br>
              <a:r>
                <a:rPr lang="en-US" sz="1400">
                  <a:solidFill>
                    <a:schemeClr val="bg1"/>
                  </a:solidFill>
                </a:rPr>
                <a:t>Well-Being Officer</a:t>
              </a:r>
            </a:p>
          </p:txBody>
        </p:sp>
      </p:grpSp>
      <p:sp>
        <p:nvSpPr>
          <p:cNvPr id="44" name="Cross 43" descr="Plus sign, indicating that REBOOT and SMPF should be taken together">
            <a:extLst>
              <a:ext uri="{FF2B5EF4-FFF2-40B4-BE49-F238E27FC236}">
                <a16:creationId xmlns:a16="http://schemas.microsoft.com/office/drawing/2014/main" id="{081C9083-8F07-4224-5051-EF489BAC66AC}"/>
              </a:ext>
            </a:extLst>
          </p:cNvPr>
          <p:cNvSpPr/>
          <p:nvPr/>
        </p:nvSpPr>
        <p:spPr>
          <a:xfrm>
            <a:off x="2725819" y="2573904"/>
            <a:ext cx="269197" cy="276196"/>
          </a:xfrm>
          <a:prstGeom prst="plus">
            <a:avLst>
              <a:gd name="adj" fmla="val 37112"/>
            </a:avLst>
          </a:prstGeom>
          <a:solidFill>
            <a:srgbClr val="003F72"/>
          </a:solidFill>
          <a:ln>
            <a:solidFill>
              <a:srgbClr val="003F7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The Stanford Model of Professional Fulfillment icon includes three domains: Culture of Wellness, Efficiency of Practice and Personal Resilience.">
            <a:extLst>
              <a:ext uri="{FF2B5EF4-FFF2-40B4-BE49-F238E27FC236}">
                <a16:creationId xmlns:a16="http://schemas.microsoft.com/office/drawing/2014/main" id="{63D9FCC1-9C0A-D593-9342-B6081A8946E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5159"/>
          <a:stretch/>
        </p:blipFill>
        <p:spPr bwMode="auto">
          <a:xfrm>
            <a:off x="3227081" y="1790181"/>
            <a:ext cx="2121695" cy="2012236"/>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Straight Arrow Connector 44" descr="Straight arrow indicating that the combination of REBOOT and SMPF leads to a powerful alignment tool for CWOs">
            <a:extLst>
              <a:ext uri="{FF2B5EF4-FFF2-40B4-BE49-F238E27FC236}">
                <a16:creationId xmlns:a16="http://schemas.microsoft.com/office/drawing/2014/main" id="{31A8AD78-755A-B2A1-6C01-F81BB01A5F43}"/>
              </a:ext>
            </a:extLst>
          </p:cNvPr>
          <p:cNvCxnSpPr>
            <a:cxnSpLocks/>
          </p:cNvCxnSpPr>
          <p:nvPr/>
        </p:nvCxnSpPr>
        <p:spPr>
          <a:xfrm flipV="1">
            <a:off x="5719376" y="2722909"/>
            <a:ext cx="656391" cy="5477"/>
          </a:xfrm>
          <a:prstGeom prst="straightConnector1">
            <a:avLst/>
          </a:prstGeom>
          <a:ln w="76200">
            <a:solidFill>
              <a:srgbClr val="003F72"/>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50" name="Group 49" descr="The alignment of REBOOT and SMPF: Personal Resiliency includes Strengthen Mental Health Support. Efficiency of Practice includes Optimize Meeting Practices, Address Inefficiencies, and Optimize TMS Training. Culture of Wellness includes Strengthen Culture of Servant Leadership and Maximize Use of HR Policies and Flexibilities">
            <a:extLst>
              <a:ext uri="{FF2B5EF4-FFF2-40B4-BE49-F238E27FC236}">
                <a16:creationId xmlns:a16="http://schemas.microsoft.com/office/drawing/2014/main" id="{F3F840A8-B0FB-454D-2DAF-6078CF16FA14}"/>
              </a:ext>
            </a:extLst>
          </p:cNvPr>
          <p:cNvGrpSpPr/>
          <p:nvPr/>
        </p:nvGrpSpPr>
        <p:grpSpPr>
          <a:xfrm>
            <a:off x="6843226" y="1622507"/>
            <a:ext cx="4534547" cy="3482136"/>
            <a:chOff x="7020688" y="2104033"/>
            <a:chExt cx="4534547" cy="3482136"/>
          </a:xfrm>
        </p:grpSpPr>
        <p:grpSp>
          <p:nvGrpSpPr>
            <p:cNvPr id="21" name="Group 20">
              <a:extLst>
                <a:ext uri="{FF2B5EF4-FFF2-40B4-BE49-F238E27FC236}">
                  <a16:creationId xmlns:a16="http://schemas.microsoft.com/office/drawing/2014/main" id="{5D0FBAF2-A4BF-BBDD-E480-8FBA2FBDB760}"/>
                </a:ext>
              </a:extLst>
            </p:cNvPr>
            <p:cNvGrpSpPr/>
            <p:nvPr/>
          </p:nvGrpSpPr>
          <p:grpSpPr>
            <a:xfrm>
              <a:off x="7020688" y="2754679"/>
              <a:ext cx="1356449" cy="894555"/>
              <a:chOff x="6427656" y="1844010"/>
              <a:chExt cx="1356449" cy="894555"/>
            </a:xfrm>
          </p:grpSpPr>
          <p:sp>
            <p:nvSpPr>
              <p:cNvPr id="12" name="Rectangle: Rounded Corners 11">
                <a:extLst>
                  <a:ext uri="{FF2B5EF4-FFF2-40B4-BE49-F238E27FC236}">
                    <a16:creationId xmlns:a16="http://schemas.microsoft.com/office/drawing/2014/main" id="{CE91F8B1-263A-2928-3F4D-109D47D10BDC}"/>
                  </a:ext>
                </a:extLst>
              </p:cNvPr>
              <p:cNvSpPr/>
              <p:nvPr/>
            </p:nvSpPr>
            <p:spPr>
              <a:xfrm>
                <a:off x="6427656" y="1844010"/>
                <a:ext cx="1356449" cy="880502"/>
              </a:xfrm>
              <a:prstGeom prst="roundRect">
                <a:avLst/>
              </a:prstGeom>
              <a:solidFill>
                <a:srgbClr val="1A6394"/>
              </a:solidFill>
              <a:ln>
                <a:solidFill>
                  <a:srgbClr val="1A639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Graphic 12" descr="Right And Left Brain with solid fill">
                <a:extLst>
                  <a:ext uri="{FF2B5EF4-FFF2-40B4-BE49-F238E27FC236}">
                    <a16:creationId xmlns:a16="http://schemas.microsoft.com/office/drawing/2014/main" id="{A8BA8824-8435-760A-69F1-C303C5CD29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77280" y="1888066"/>
                <a:ext cx="457200" cy="457200"/>
              </a:xfrm>
              <a:prstGeom prst="rect">
                <a:avLst/>
              </a:prstGeom>
            </p:spPr>
          </p:pic>
          <p:sp>
            <p:nvSpPr>
              <p:cNvPr id="14" name="TextBox 13">
                <a:extLst>
                  <a:ext uri="{FF2B5EF4-FFF2-40B4-BE49-F238E27FC236}">
                    <a16:creationId xmlns:a16="http://schemas.microsoft.com/office/drawing/2014/main" id="{0FD65234-14AD-3951-92A4-DF222950E2E3}"/>
                  </a:ext>
                </a:extLst>
              </p:cNvPr>
              <p:cNvSpPr txBox="1"/>
              <p:nvPr/>
            </p:nvSpPr>
            <p:spPr>
              <a:xfrm>
                <a:off x="6438545" y="2338455"/>
                <a:ext cx="1330383" cy="400110"/>
              </a:xfrm>
              <a:prstGeom prst="rect">
                <a:avLst/>
              </a:prstGeom>
              <a:noFill/>
            </p:spPr>
            <p:txBody>
              <a:bodyPr wrap="square" rtlCol="0">
                <a:spAutoFit/>
              </a:bodyPr>
              <a:lstStyle/>
              <a:p>
                <a:pPr algn="ctr"/>
                <a:r>
                  <a:rPr lang="en-US" sz="1000">
                    <a:solidFill>
                      <a:schemeClr val="bg1"/>
                    </a:solidFill>
                  </a:rPr>
                  <a:t>Strengthen Mental Health Support</a:t>
                </a:r>
              </a:p>
            </p:txBody>
          </p:sp>
        </p:grpSp>
        <p:grpSp>
          <p:nvGrpSpPr>
            <p:cNvPr id="22" name="Group 21">
              <a:extLst>
                <a:ext uri="{FF2B5EF4-FFF2-40B4-BE49-F238E27FC236}">
                  <a16:creationId xmlns:a16="http://schemas.microsoft.com/office/drawing/2014/main" id="{6DE63E24-6277-B3C9-13CA-835F5FC39758}"/>
                </a:ext>
              </a:extLst>
            </p:cNvPr>
            <p:cNvGrpSpPr/>
            <p:nvPr/>
          </p:nvGrpSpPr>
          <p:grpSpPr>
            <a:xfrm>
              <a:off x="8589594" y="3708772"/>
              <a:ext cx="1362965" cy="920069"/>
              <a:chOff x="8161888" y="1844010"/>
              <a:chExt cx="1362965" cy="920069"/>
            </a:xfrm>
          </p:grpSpPr>
          <p:sp>
            <p:nvSpPr>
              <p:cNvPr id="15" name="Rectangle: Rounded Corners 14">
                <a:extLst>
                  <a:ext uri="{FF2B5EF4-FFF2-40B4-BE49-F238E27FC236}">
                    <a16:creationId xmlns:a16="http://schemas.microsoft.com/office/drawing/2014/main" id="{2C2DB917-B84B-9914-E1A2-F122360FCA7F}"/>
                  </a:ext>
                </a:extLst>
              </p:cNvPr>
              <p:cNvSpPr/>
              <p:nvPr/>
            </p:nvSpPr>
            <p:spPr>
              <a:xfrm>
                <a:off x="8161888" y="1844010"/>
                <a:ext cx="1356449" cy="880502"/>
              </a:xfrm>
              <a:prstGeom prst="roundRect">
                <a:avLst/>
              </a:prstGeom>
              <a:solidFill>
                <a:srgbClr val="1A6394"/>
              </a:solidFill>
              <a:ln>
                <a:solidFill>
                  <a:srgbClr val="1A639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Graphic 15" descr="Workflow with solid fill">
                <a:extLst>
                  <a:ext uri="{FF2B5EF4-FFF2-40B4-BE49-F238E27FC236}">
                    <a16:creationId xmlns:a16="http://schemas.microsoft.com/office/drawing/2014/main" id="{F4D1FB1E-DC59-2C77-8A0D-4FC6295DE59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8611512" y="1886898"/>
                <a:ext cx="457200" cy="457200"/>
              </a:xfrm>
              <a:prstGeom prst="rect">
                <a:avLst/>
              </a:prstGeom>
            </p:spPr>
          </p:pic>
          <p:sp>
            <p:nvSpPr>
              <p:cNvPr id="17" name="TextBox 16">
                <a:extLst>
                  <a:ext uri="{FF2B5EF4-FFF2-40B4-BE49-F238E27FC236}">
                    <a16:creationId xmlns:a16="http://schemas.microsoft.com/office/drawing/2014/main" id="{946C7E7C-F627-F732-38CA-340CDC9989B8}"/>
                  </a:ext>
                </a:extLst>
              </p:cNvPr>
              <p:cNvSpPr txBox="1"/>
              <p:nvPr/>
            </p:nvSpPr>
            <p:spPr>
              <a:xfrm>
                <a:off x="8194470" y="2363969"/>
                <a:ext cx="1330383" cy="400110"/>
              </a:xfrm>
              <a:prstGeom prst="rect">
                <a:avLst/>
              </a:prstGeom>
              <a:noFill/>
            </p:spPr>
            <p:txBody>
              <a:bodyPr wrap="square" rtlCol="0">
                <a:spAutoFit/>
              </a:bodyPr>
              <a:lstStyle/>
              <a:p>
                <a:pPr algn="ctr"/>
                <a:r>
                  <a:rPr lang="en-US" sz="1000">
                    <a:solidFill>
                      <a:schemeClr val="bg1"/>
                    </a:solidFill>
                  </a:rPr>
                  <a:t>Address </a:t>
                </a:r>
                <a:br>
                  <a:rPr lang="en-US" sz="1000">
                    <a:solidFill>
                      <a:schemeClr val="bg1"/>
                    </a:solidFill>
                  </a:rPr>
                </a:br>
                <a:r>
                  <a:rPr lang="en-US" sz="1000">
                    <a:solidFill>
                      <a:schemeClr val="bg1"/>
                    </a:solidFill>
                  </a:rPr>
                  <a:t>Inefficiencies</a:t>
                </a:r>
              </a:p>
            </p:txBody>
          </p:sp>
        </p:grpSp>
        <p:grpSp>
          <p:nvGrpSpPr>
            <p:cNvPr id="23" name="Group 22">
              <a:extLst>
                <a:ext uri="{FF2B5EF4-FFF2-40B4-BE49-F238E27FC236}">
                  <a16:creationId xmlns:a16="http://schemas.microsoft.com/office/drawing/2014/main" id="{DD7F639B-9C13-F22B-5065-1B6710AA9B97}"/>
                </a:ext>
              </a:extLst>
            </p:cNvPr>
            <p:cNvGrpSpPr/>
            <p:nvPr/>
          </p:nvGrpSpPr>
          <p:grpSpPr>
            <a:xfrm>
              <a:off x="8596110" y="4684239"/>
              <a:ext cx="1368122" cy="901930"/>
              <a:chOff x="7252307" y="4098810"/>
              <a:chExt cx="1368122" cy="901930"/>
            </a:xfrm>
          </p:grpSpPr>
          <p:sp>
            <p:nvSpPr>
              <p:cNvPr id="18" name="Rectangle: Rounded Corners 17">
                <a:extLst>
                  <a:ext uri="{FF2B5EF4-FFF2-40B4-BE49-F238E27FC236}">
                    <a16:creationId xmlns:a16="http://schemas.microsoft.com/office/drawing/2014/main" id="{64E04AC0-F6B2-164C-254B-1CDF50646FB8}"/>
                  </a:ext>
                </a:extLst>
              </p:cNvPr>
              <p:cNvSpPr/>
              <p:nvPr/>
            </p:nvSpPr>
            <p:spPr>
              <a:xfrm>
                <a:off x="7252307" y="4098810"/>
                <a:ext cx="1356449" cy="880502"/>
              </a:xfrm>
              <a:prstGeom prst="roundRect">
                <a:avLst/>
              </a:prstGeom>
              <a:solidFill>
                <a:srgbClr val="1A6394"/>
              </a:solidFill>
              <a:ln>
                <a:solidFill>
                  <a:srgbClr val="1A639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Graphic 18" descr="Teacher with solid fill">
                <a:extLst>
                  <a:ext uri="{FF2B5EF4-FFF2-40B4-BE49-F238E27FC236}">
                    <a16:creationId xmlns:a16="http://schemas.microsoft.com/office/drawing/2014/main" id="{0434208C-C54A-6E6C-A864-60ECFE19B15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7701931" y="4150616"/>
                <a:ext cx="457200" cy="457200"/>
              </a:xfrm>
              <a:prstGeom prst="rect">
                <a:avLst/>
              </a:prstGeom>
            </p:spPr>
          </p:pic>
          <p:sp>
            <p:nvSpPr>
              <p:cNvPr id="20" name="TextBox 19">
                <a:extLst>
                  <a:ext uri="{FF2B5EF4-FFF2-40B4-BE49-F238E27FC236}">
                    <a16:creationId xmlns:a16="http://schemas.microsoft.com/office/drawing/2014/main" id="{343E7DBF-6B60-8AF7-7EF6-4F616A6B9C96}"/>
                  </a:ext>
                </a:extLst>
              </p:cNvPr>
              <p:cNvSpPr txBox="1"/>
              <p:nvPr/>
            </p:nvSpPr>
            <p:spPr>
              <a:xfrm>
                <a:off x="7290046" y="4600630"/>
                <a:ext cx="1330383" cy="400110"/>
              </a:xfrm>
              <a:prstGeom prst="rect">
                <a:avLst/>
              </a:prstGeom>
              <a:noFill/>
            </p:spPr>
            <p:txBody>
              <a:bodyPr wrap="square" rtlCol="0">
                <a:spAutoFit/>
              </a:bodyPr>
              <a:lstStyle/>
              <a:p>
                <a:pPr algn="ctr"/>
                <a:r>
                  <a:rPr lang="en-US" sz="1000">
                    <a:solidFill>
                      <a:schemeClr val="bg1"/>
                    </a:solidFill>
                  </a:rPr>
                  <a:t>Optimize TMS Training</a:t>
                </a:r>
              </a:p>
            </p:txBody>
          </p:sp>
        </p:grpSp>
        <p:grpSp>
          <p:nvGrpSpPr>
            <p:cNvPr id="27" name="Group 26">
              <a:extLst>
                <a:ext uri="{FF2B5EF4-FFF2-40B4-BE49-F238E27FC236}">
                  <a16:creationId xmlns:a16="http://schemas.microsoft.com/office/drawing/2014/main" id="{4254F30A-41EA-8CAD-046D-03DE38F8473C}"/>
                </a:ext>
              </a:extLst>
            </p:cNvPr>
            <p:cNvGrpSpPr/>
            <p:nvPr/>
          </p:nvGrpSpPr>
          <p:grpSpPr>
            <a:xfrm>
              <a:off x="8589593" y="2744255"/>
              <a:ext cx="1356449" cy="904979"/>
              <a:chOff x="9979949" y="2671399"/>
              <a:chExt cx="1356449" cy="904979"/>
            </a:xfrm>
          </p:grpSpPr>
          <p:sp>
            <p:nvSpPr>
              <p:cNvPr id="24" name="Rectangle: Rounded Corners 23">
                <a:extLst>
                  <a:ext uri="{FF2B5EF4-FFF2-40B4-BE49-F238E27FC236}">
                    <a16:creationId xmlns:a16="http://schemas.microsoft.com/office/drawing/2014/main" id="{0A39C27D-B6B3-5CE5-88F4-3A3615D8DD0C}"/>
                  </a:ext>
                </a:extLst>
              </p:cNvPr>
              <p:cNvSpPr/>
              <p:nvPr/>
            </p:nvSpPr>
            <p:spPr>
              <a:xfrm>
                <a:off x="9979949" y="2671399"/>
                <a:ext cx="1356449" cy="880502"/>
              </a:xfrm>
              <a:prstGeom prst="roundRect">
                <a:avLst/>
              </a:prstGeom>
              <a:solidFill>
                <a:srgbClr val="1A6394"/>
              </a:solidFill>
              <a:ln>
                <a:solidFill>
                  <a:srgbClr val="1A639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Graphic 24" descr="Online meeting with solid fill">
                <a:extLst>
                  <a:ext uri="{FF2B5EF4-FFF2-40B4-BE49-F238E27FC236}">
                    <a16:creationId xmlns:a16="http://schemas.microsoft.com/office/drawing/2014/main" id="{C5A699B3-81CC-7474-C57B-F9304870758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0429573" y="2746069"/>
                <a:ext cx="457200" cy="457200"/>
              </a:xfrm>
              <a:prstGeom prst="rect">
                <a:avLst/>
              </a:prstGeom>
            </p:spPr>
          </p:pic>
          <p:sp>
            <p:nvSpPr>
              <p:cNvPr id="26" name="TextBox 25">
                <a:extLst>
                  <a:ext uri="{FF2B5EF4-FFF2-40B4-BE49-F238E27FC236}">
                    <a16:creationId xmlns:a16="http://schemas.microsoft.com/office/drawing/2014/main" id="{05A4F1C9-6194-E38A-91A2-7C3BD2EEFCC9}"/>
                  </a:ext>
                </a:extLst>
              </p:cNvPr>
              <p:cNvSpPr txBox="1"/>
              <p:nvPr/>
            </p:nvSpPr>
            <p:spPr>
              <a:xfrm>
                <a:off x="9992305" y="3176268"/>
                <a:ext cx="1330383" cy="400110"/>
              </a:xfrm>
              <a:prstGeom prst="rect">
                <a:avLst/>
              </a:prstGeom>
              <a:noFill/>
            </p:spPr>
            <p:txBody>
              <a:bodyPr wrap="square" rtlCol="0">
                <a:spAutoFit/>
              </a:bodyPr>
              <a:lstStyle/>
              <a:p>
                <a:pPr algn="ctr"/>
                <a:r>
                  <a:rPr lang="en-US" sz="1000">
                    <a:solidFill>
                      <a:schemeClr val="bg1"/>
                    </a:solidFill>
                  </a:rPr>
                  <a:t>Optimize Meeting Practices</a:t>
                </a:r>
              </a:p>
            </p:txBody>
          </p:sp>
        </p:grpSp>
        <p:grpSp>
          <p:nvGrpSpPr>
            <p:cNvPr id="34" name="Group 33">
              <a:extLst>
                <a:ext uri="{FF2B5EF4-FFF2-40B4-BE49-F238E27FC236}">
                  <a16:creationId xmlns:a16="http://schemas.microsoft.com/office/drawing/2014/main" id="{1E431050-4CF7-EB57-3FEE-FF2D51F951DF}"/>
                </a:ext>
              </a:extLst>
            </p:cNvPr>
            <p:cNvGrpSpPr/>
            <p:nvPr/>
          </p:nvGrpSpPr>
          <p:grpSpPr>
            <a:xfrm>
              <a:off x="10175478" y="2735715"/>
              <a:ext cx="1356449" cy="889042"/>
              <a:chOff x="9922186" y="1844010"/>
              <a:chExt cx="1356449" cy="889042"/>
            </a:xfrm>
          </p:grpSpPr>
          <p:sp>
            <p:nvSpPr>
              <p:cNvPr id="28" name="Rectangle: Rounded Corners 27">
                <a:extLst>
                  <a:ext uri="{FF2B5EF4-FFF2-40B4-BE49-F238E27FC236}">
                    <a16:creationId xmlns:a16="http://schemas.microsoft.com/office/drawing/2014/main" id="{046D79A8-537C-B284-7198-C395E6E3F8C1}"/>
                  </a:ext>
                </a:extLst>
              </p:cNvPr>
              <p:cNvSpPr/>
              <p:nvPr/>
            </p:nvSpPr>
            <p:spPr>
              <a:xfrm>
                <a:off x="9922186" y="1844010"/>
                <a:ext cx="1356449" cy="880502"/>
              </a:xfrm>
              <a:prstGeom prst="roundRect">
                <a:avLst/>
              </a:prstGeom>
              <a:solidFill>
                <a:srgbClr val="1A6394"/>
              </a:solidFill>
              <a:ln>
                <a:solidFill>
                  <a:srgbClr val="1A639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Graphic 28" descr="Cheers with solid fill">
                <a:extLst>
                  <a:ext uri="{FF2B5EF4-FFF2-40B4-BE49-F238E27FC236}">
                    <a16:creationId xmlns:a16="http://schemas.microsoft.com/office/drawing/2014/main" id="{1A80D70A-5040-46F0-F953-DBDD75C52C4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10371810" y="1910376"/>
                <a:ext cx="457200" cy="457200"/>
              </a:xfrm>
              <a:prstGeom prst="rect">
                <a:avLst/>
              </a:prstGeom>
            </p:spPr>
          </p:pic>
          <p:sp>
            <p:nvSpPr>
              <p:cNvPr id="30" name="TextBox 29">
                <a:extLst>
                  <a:ext uri="{FF2B5EF4-FFF2-40B4-BE49-F238E27FC236}">
                    <a16:creationId xmlns:a16="http://schemas.microsoft.com/office/drawing/2014/main" id="{3DD7B749-5C4B-5E18-C5C7-1D491D19A1B9}"/>
                  </a:ext>
                </a:extLst>
              </p:cNvPr>
              <p:cNvSpPr txBox="1"/>
              <p:nvPr/>
            </p:nvSpPr>
            <p:spPr>
              <a:xfrm>
                <a:off x="9935218" y="2332942"/>
                <a:ext cx="1330383" cy="400110"/>
              </a:xfrm>
              <a:prstGeom prst="rect">
                <a:avLst/>
              </a:prstGeom>
              <a:noFill/>
            </p:spPr>
            <p:txBody>
              <a:bodyPr wrap="square" rtlCol="0">
                <a:spAutoFit/>
              </a:bodyPr>
              <a:lstStyle/>
              <a:p>
                <a:pPr algn="ctr"/>
                <a:r>
                  <a:rPr lang="en-US" sz="1000">
                    <a:solidFill>
                      <a:schemeClr val="bg1"/>
                    </a:solidFill>
                  </a:rPr>
                  <a:t>Strengthen Culture of Servant Leadership</a:t>
                </a:r>
              </a:p>
            </p:txBody>
          </p:sp>
        </p:grpSp>
        <p:grpSp>
          <p:nvGrpSpPr>
            <p:cNvPr id="35" name="Group 34">
              <a:extLst>
                <a:ext uri="{FF2B5EF4-FFF2-40B4-BE49-F238E27FC236}">
                  <a16:creationId xmlns:a16="http://schemas.microsoft.com/office/drawing/2014/main" id="{6B8DD830-1197-E02F-0B8B-0E9D36B11904}"/>
                </a:ext>
              </a:extLst>
            </p:cNvPr>
            <p:cNvGrpSpPr/>
            <p:nvPr/>
          </p:nvGrpSpPr>
          <p:grpSpPr>
            <a:xfrm>
              <a:off x="10188510" y="3723358"/>
              <a:ext cx="1356449" cy="902691"/>
              <a:chOff x="7255063" y="2904740"/>
              <a:chExt cx="1356449" cy="902691"/>
            </a:xfrm>
          </p:grpSpPr>
          <p:sp>
            <p:nvSpPr>
              <p:cNvPr id="31" name="Rectangle: Rounded Corners 30">
                <a:extLst>
                  <a:ext uri="{FF2B5EF4-FFF2-40B4-BE49-F238E27FC236}">
                    <a16:creationId xmlns:a16="http://schemas.microsoft.com/office/drawing/2014/main" id="{1B254507-EFF5-A55A-BCD0-D93A051C6CDB}"/>
                  </a:ext>
                </a:extLst>
              </p:cNvPr>
              <p:cNvSpPr/>
              <p:nvPr/>
            </p:nvSpPr>
            <p:spPr>
              <a:xfrm>
                <a:off x="7255063" y="2904740"/>
                <a:ext cx="1356449" cy="880502"/>
              </a:xfrm>
              <a:prstGeom prst="roundRect">
                <a:avLst/>
              </a:prstGeom>
              <a:solidFill>
                <a:srgbClr val="1A6394"/>
              </a:solidFill>
              <a:ln>
                <a:solidFill>
                  <a:srgbClr val="1A639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2" name="Graphic 31" descr="Document with solid fill">
                <a:extLst>
                  <a:ext uri="{FF2B5EF4-FFF2-40B4-BE49-F238E27FC236}">
                    <a16:creationId xmlns:a16="http://schemas.microsoft.com/office/drawing/2014/main" id="{FA1D64A3-548A-600A-EBEA-B59D7CC7CE4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7701931" y="2959746"/>
                <a:ext cx="457200" cy="457200"/>
              </a:xfrm>
              <a:prstGeom prst="rect">
                <a:avLst/>
              </a:prstGeom>
            </p:spPr>
          </p:pic>
          <p:sp>
            <p:nvSpPr>
              <p:cNvPr id="33" name="TextBox 32">
                <a:extLst>
                  <a:ext uri="{FF2B5EF4-FFF2-40B4-BE49-F238E27FC236}">
                    <a16:creationId xmlns:a16="http://schemas.microsoft.com/office/drawing/2014/main" id="{DD58BE25-C0F7-2439-0E62-977F320A30CD}"/>
                  </a:ext>
                </a:extLst>
              </p:cNvPr>
              <p:cNvSpPr txBox="1"/>
              <p:nvPr/>
            </p:nvSpPr>
            <p:spPr>
              <a:xfrm>
                <a:off x="7265339" y="3407321"/>
                <a:ext cx="1330383" cy="400110"/>
              </a:xfrm>
              <a:prstGeom prst="rect">
                <a:avLst/>
              </a:prstGeom>
              <a:noFill/>
            </p:spPr>
            <p:txBody>
              <a:bodyPr wrap="square" rtlCol="0">
                <a:spAutoFit/>
              </a:bodyPr>
              <a:lstStyle/>
              <a:p>
                <a:pPr algn="ctr"/>
                <a:r>
                  <a:rPr lang="en-US" sz="1000">
                    <a:solidFill>
                      <a:schemeClr val="bg1"/>
                    </a:solidFill>
                  </a:rPr>
                  <a:t>Maximize Use of HR Policies/Flexibilities</a:t>
                </a:r>
              </a:p>
            </p:txBody>
          </p:sp>
        </p:grpSp>
        <p:sp>
          <p:nvSpPr>
            <p:cNvPr id="47" name="TextBox 46">
              <a:extLst>
                <a:ext uri="{FF2B5EF4-FFF2-40B4-BE49-F238E27FC236}">
                  <a16:creationId xmlns:a16="http://schemas.microsoft.com/office/drawing/2014/main" id="{175B2F08-E49D-77B7-3FED-1CC3A1FCB244}"/>
                </a:ext>
              </a:extLst>
            </p:cNvPr>
            <p:cNvSpPr txBox="1"/>
            <p:nvPr/>
          </p:nvSpPr>
          <p:spPr>
            <a:xfrm>
              <a:off x="7020688" y="2113823"/>
              <a:ext cx="1356449" cy="523220"/>
            </a:xfrm>
            <a:prstGeom prst="rect">
              <a:avLst/>
            </a:prstGeom>
            <a:solidFill>
              <a:srgbClr val="447294"/>
            </a:solidFill>
          </p:spPr>
          <p:txBody>
            <a:bodyPr wrap="square" rtlCol="0">
              <a:spAutoFit/>
            </a:bodyPr>
            <a:lstStyle/>
            <a:p>
              <a:pPr algn="ctr"/>
              <a:r>
                <a:rPr lang="en-US" sz="1400" b="1">
                  <a:solidFill>
                    <a:schemeClr val="bg1"/>
                  </a:solidFill>
                </a:rPr>
                <a:t>Personal Resiliency</a:t>
              </a:r>
            </a:p>
          </p:txBody>
        </p:sp>
        <p:sp>
          <p:nvSpPr>
            <p:cNvPr id="48" name="TextBox 47">
              <a:extLst>
                <a:ext uri="{FF2B5EF4-FFF2-40B4-BE49-F238E27FC236}">
                  <a16:creationId xmlns:a16="http://schemas.microsoft.com/office/drawing/2014/main" id="{BE9C5EEF-5E08-BB5F-AC6B-4E4B6DE9C47F}"/>
                </a:ext>
              </a:extLst>
            </p:cNvPr>
            <p:cNvSpPr txBox="1"/>
            <p:nvPr/>
          </p:nvSpPr>
          <p:spPr>
            <a:xfrm>
              <a:off x="8607783" y="2111149"/>
              <a:ext cx="1356449" cy="523220"/>
            </a:xfrm>
            <a:prstGeom prst="rect">
              <a:avLst/>
            </a:prstGeom>
            <a:solidFill>
              <a:srgbClr val="931E31"/>
            </a:solidFill>
          </p:spPr>
          <p:txBody>
            <a:bodyPr wrap="square" rtlCol="0">
              <a:spAutoFit/>
            </a:bodyPr>
            <a:lstStyle/>
            <a:p>
              <a:pPr algn="ctr"/>
              <a:r>
                <a:rPr lang="en-US" sz="1400" b="1">
                  <a:solidFill>
                    <a:schemeClr val="bg1"/>
                  </a:solidFill>
                </a:rPr>
                <a:t>Efficiency of Practice</a:t>
              </a:r>
            </a:p>
          </p:txBody>
        </p:sp>
        <p:sp>
          <p:nvSpPr>
            <p:cNvPr id="49" name="TextBox 48">
              <a:extLst>
                <a:ext uri="{FF2B5EF4-FFF2-40B4-BE49-F238E27FC236}">
                  <a16:creationId xmlns:a16="http://schemas.microsoft.com/office/drawing/2014/main" id="{D4AF7E70-FBA5-6063-248B-27796FC7A76C}"/>
                </a:ext>
              </a:extLst>
            </p:cNvPr>
            <p:cNvSpPr txBox="1"/>
            <p:nvPr/>
          </p:nvSpPr>
          <p:spPr>
            <a:xfrm>
              <a:off x="10198786" y="2104033"/>
              <a:ext cx="1356449" cy="523220"/>
            </a:xfrm>
            <a:prstGeom prst="rect">
              <a:avLst/>
            </a:prstGeom>
            <a:solidFill>
              <a:srgbClr val="931E31"/>
            </a:solidFill>
          </p:spPr>
          <p:txBody>
            <a:bodyPr wrap="square" rtlCol="0">
              <a:spAutoFit/>
            </a:bodyPr>
            <a:lstStyle/>
            <a:p>
              <a:pPr algn="ctr"/>
              <a:r>
                <a:rPr lang="en-US" sz="1400" b="1">
                  <a:solidFill>
                    <a:schemeClr val="bg1"/>
                  </a:solidFill>
                </a:rPr>
                <a:t>Culture of Wellness</a:t>
              </a:r>
            </a:p>
          </p:txBody>
        </p:sp>
      </p:grpSp>
    </p:spTree>
    <p:extLst>
      <p:ext uri="{BB962C8B-B14F-4D97-AF65-F5344CB8AC3E}">
        <p14:creationId xmlns:p14="http://schemas.microsoft.com/office/powerpoint/2010/main" val="36925270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48342-EFEB-4020-98EC-C768F3404EC3}"/>
              </a:ext>
            </a:extLst>
          </p:cNvPr>
          <p:cNvSpPr>
            <a:spLocks noGrp="1"/>
          </p:cNvSpPr>
          <p:nvPr>
            <p:ph type="title"/>
          </p:nvPr>
        </p:nvSpPr>
        <p:spPr>
          <a:xfrm>
            <a:off x="847725" y="5709119"/>
            <a:ext cx="10515600" cy="749817"/>
          </a:xfrm>
        </p:spPr>
        <p:txBody>
          <a:bodyPr>
            <a:normAutofit/>
          </a:bodyPr>
          <a:lstStyle/>
          <a:p>
            <a:pPr algn="ctr"/>
            <a:r>
              <a:rPr lang="en-US" sz="4000" b="1">
                <a:solidFill>
                  <a:srgbClr val="7030A0"/>
                </a:solidFill>
              </a:rPr>
              <a:t>Culture of Well-Being</a:t>
            </a:r>
          </a:p>
        </p:txBody>
      </p:sp>
      <p:graphicFrame>
        <p:nvGraphicFramePr>
          <p:cNvPr id="4" name="Content Placeholder 3">
            <a:extLst>
              <a:ext uri="{FF2B5EF4-FFF2-40B4-BE49-F238E27FC236}">
                <a16:creationId xmlns:a16="http://schemas.microsoft.com/office/drawing/2014/main" id="{18623B77-AA29-43CF-A4C0-F315BBF4044E}"/>
              </a:ext>
            </a:extLst>
          </p:cNvPr>
          <p:cNvGraphicFramePr>
            <a:graphicFrameLocks noGrp="1"/>
          </p:cNvGraphicFramePr>
          <p:nvPr>
            <p:ph idx="1"/>
          </p:nvPr>
        </p:nvGraphicFramePr>
        <p:xfrm>
          <a:off x="838200" y="560581"/>
          <a:ext cx="10525125" cy="4741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5964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CAA9F81B-1111-49DA-8875-6D62AA7B3A6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9AF0900A-2AAA-4A94-A35A-58E37FA8C65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A3CA43EA-2D86-4EE9-A466-E92B5D42B4C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D279FA50-810D-4B32-A6C5-05EDB8CB4B7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7CCC6A4F-4388-8407-A7A9-AF5BBDD02A48}"/>
              </a:ext>
            </a:extLst>
          </p:cNvPr>
          <p:cNvGraphicFramePr/>
          <p:nvPr/>
        </p:nvGraphicFramePr>
        <p:xfrm>
          <a:off x="88900" y="809625"/>
          <a:ext cx="5130800" cy="4147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CFC09590-E9F9-F1B8-C75D-A9F0F085E037}"/>
              </a:ext>
            </a:extLst>
          </p:cNvPr>
          <p:cNvPicPr>
            <a:picLocks noChangeAspect="1"/>
          </p:cNvPicPr>
          <p:nvPr/>
        </p:nvPicPr>
        <p:blipFill>
          <a:blip r:embed="rId8"/>
          <a:stretch>
            <a:fillRect/>
          </a:stretch>
        </p:blipFill>
        <p:spPr>
          <a:xfrm>
            <a:off x="4357503" y="5105400"/>
            <a:ext cx="2676895" cy="1638300"/>
          </a:xfrm>
          <a:prstGeom prst="rect">
            <a:avLst/>
          </a:prstGeom>
        </p:spPr>
      </p:pic>
      <p:pic>
        <p:nvPicPr>
          <p:cNvPr id="11" name="Picture 10">
            <a:extLst>
              <a:ext uri="{FF2B5EF4-FFF2-40B4-BE49-F238E27FC236}">
                <a16:creationId xmlns:a16="http://schemas.microsoft.com/office/drawing/2014/main" id="{7BB6D9F0-7A67-721C-701B-6C6E6E1398BC}"/>
              </a:ext>
            </a:extLst>
          </p:cNvPr>
          <p:cNvPicPr>
            <a:picLocks noChangeAspect="1"/>
          </p:cNvPicPr>
          <p:nvPr/>
        </p:nvPicPr>
        <p:blipFill>
          <a:blip r:embed="rId9"/>
          <a:stretch>
            <a:fillRect/>
          </a:stretch>
        </p:blipFill>
        <p:spPr>
          <a:xfrm>
            <a:off x="5395912" y="2590800"/>
            <a:ext cx="5238750" cy="2514600"/>
          </a:xfrm>
          <a:prstGeom prst="rect">
            <a:avLst/>
          </a:prstGeom>
        </p:spPr>
      </p:pic>
      <p:pic>
        <p:nvPicPr>
          <p:cNvPr id="13" name="Picture 12">
            <a:extLst>
              <a:ext uri="{FF2B5EF4-FFF2-40B4-BE49-F238E27FC236}">
                <a16:creationId xmlns:a16="http://schemas.microsoft.com/office/drawing/2014/main" id="{5D45AC16-2A05-9138-9D1D-6B78EB192BFD}"/>
              </a:ext>
            </a:extLst>
          </p:cNvPr>
          <p:cNvPicPr>
            <a:picLocks noChangeAspect="1"/>
          </p:cNvPicPr>
          <p:nvPr/>
        </p:nvPicPr>
        <p:blipFill>
          <a:blip r:embed="rId10"/>
          <a:stretch>
            <a:fillRect/>
          </a:stretch>
        </p:blipFill>
        <p:spPr>
          <a:xfrm>
            <a:off x="8015287" y="149754"/>
            <a:ext cx="3571875" cy="2733675"/>
          </a:xfrm>
          <a:prstGeom prst="rect">
            <a:avLst/>
          </a:prstGeom>
        </p:spPr>
      </p:pic>
    </p:spTree>
    <p:extLst>
      <p:ext uri="{BB962C8B-B14F-4D97-AF65-F5344CB8AC3E}">
        <p14:creationId xmlns:p14="http://schemas.microsoft.com/office/powerpoint/2010/main" val="2707583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1470D-7EBB-65A6-4E78-BB6107DE5C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CE678F-68D3-6B4B-4EEE-3835A6E5ADBB}"/>
              </a:ext>
            </a:extLst>
          </p:cNvPr>
          <p:cNvSpPr>
            <a:spLocks noGrp="1"/>
          </p:cNvSpPr>
          <p:nvPr>
            <p:ph type="title"/>
          </p:nvPr>
        </p:nvSpPr>
        <p:spPr>
          <a:xfrm>
            <a:off x="838199" y="430439"/>
            <a:ext cx="10829926" cy="1325563"/>
          </a:xfrm>
        </p:spPr>
        <p:txBody>
          <a:bodyPr vert="horz" lIns="91440" tIns="45720" rIns="91440" bIns="45720" rtlCol="0">
            <a:normAutofit/>
          </a:bodyPr>
          <a:lstStyle/>
          <a:p>
            <a:pPr algn="ctr"/>
            <a:r>
              <a:rPr lang="en-US" b="1" kern="1200">
                <a:solidFill>
                  <a:srgbClr val="7030A0"/>
                </a:solidFill>
              </a:rPr>
              <a:t>What are some ideas to improve workplace culture that can </a:t>
            </a:r>
            <a:r>
              <a:rPr lang="en-US" b="1">
                <a:solidFill>
                  <a:srgbClr val="7030A0"/>
                </a:solidFill>
              </a:rPr>
              <a:t>p</a:t>
            </a:r>
            <a:r>
              <a:rPr lang="en-US" b="1" kern="1200">
                <a:solidFill>
                  <a:srgbClr val="7030A0"/>
                </a:solidFill>
              </a:rPr>
              <a:t>romote </a:t>
            </a:r>
            <a:r>
              <a:rPr lang="en-US" b="1">
                <a:solidFill>
                  <a:srgbClr val="7030A0"/>
                </a:solidFill>
              </a:rPr>
              <a:t>w</a:t>
            </a:r>
            <a:r>
              <a:rPr lang="en-US" b="1" kern="1200">
                <a:solidFill>
                  <a:srgbClr val="7030A0"/>
                </a:solidFill>
              </a:rPr>
              <a:t>ellbeing?</a:t>
            </a:r>
          </a:p>
        </p:txBody>
      </p:sp>
      <p:sp>
        <p:nvSpPr>
          <p:cNvPr id="4" name="TextBox 3">
            <a:extLst>
              <a:ext uri="{FF2B5EF4-FFF2-40B4-BE49-F238E27FC236}">
                <a16:creationId xmlns:a16="http://schemas.microsoft.com/office/drawing/2014/main" id="{8E4812B2-5C0C-811B-9225-B15CA3B83C28}"/>
              </a:ext>
            </a:extLst>
          </p:cNvPr>
          <p:cNvSpPr txBox="1"/>
          <p:nvPr/>
        </p:nvSpPr>
        <p:spPr>
          <a:xfrm>
            <a:off x="297784" y="1750242"/>
            <a:ext cx="11613307" cy="461665"/>
          </a:xfrm>
          <a:prstGeom prst="rect">
            <a:avLst/>
          </a:prstGeom>
          <a:noFill/>
        </p:spPr>
        <p:txBody>
          <a:bodyPr wrap="non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Strategies that promote personal and professional well-being are most effective. </a:t>
            </a:r>
          </a:p>
        </p:txBody>
      </p:sp>
    </p:spTree>
    <p:extLst>
      <p:ext uri="{BB962C8B-B14F-4D97-AF65-F5344CB8AC3E}">
        <p14:creationId xmlns:p14="http://schemas.microsoft.com/office/powerpoint/2010/main" val="30401251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A4893-3E9E-4566-9403-900BD076068C}"/>
              </a:ext>
            </a:extLst>
          </p:cNvPr>
          <p:cNvSpPr>
            <a:spLocks noGrp="1"/>
          </p:cNvSpPr>
          <p:nvPr>
            <p:ph type="title"/>
          </p:nvPr>
        </p:nvSpPr>
        <p:spPr>
          <a:xfrm>
            <a:off x="838200" y="5691"/>
            <a:ext cx="10515600" cy="1325563"/>
          </a:xfrm>
        </p:spPr>
        <p:txBody>
          <a:bodyPr/>
          <a:lstStyle/>
          <a:p>
            <a:r>
              <a:rPr lang="en-US">
                <a:solidFill>
                  <a:srgbClr val="7030A0"/>
                </a:solidFill>
              </a:rPr>
              <a:t>Evidence/Outcomes from the Literature</a:t>
            </a:r>
          </a:p>
        </p:txBody>
      </p:sp>
      <p:sp>
        <p:nvSpPr>
          <p:cNvPr id="4" name="TextBox 3">
            <a:extLst>
              <a:ext uri="{FF2B5EF4-FFF2-40B4-BE49-F238E27FC236}">
                <a16:creationId xmlns:a16="http://schemas.microsoft.com/office/drawing/2014/main" id="{144C06CF-8997-4E03-82E3-472E7321F2F5}"/>
              </a:ext>
            </a:extLst>
          </p:cNvPr>
          <p:cNvSpPr txBox="1"/>
          <p:nvPr/>
        </p:nvSpPr>
        <p:spPr>
          <a:xfrm>
            <a:off x="299754" y="1126671"/>
            <a:ext cx="4261976" cy="2308324"/>
          </a:xfrm>
          <a:prstGeom prst="rect">
            <a:avLst/>
          </a:prstGeom>
          <a:noFill/>
          <a:ln w="12700">
            <a:solidFill>
              <a:schemeClr val="tx1"/>
            </a:solidFill>
          </a:ln>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F71"/>
                </a:solidFill>
                <a:effectLst/>
                <a:uLnTx/>
                <a:uFillTx/>
                <a:latin typeface="Calibri" panose="020F0502020204030204"/>
                <a:ea typeface="+mn-ea"/>
                <a:cs typeface="+mn-cs"/>
              </a:rPr>
              <a:t>A meta-analysis of </a:t>
            </a:r>
            <a:r>
              <a:rPr kumimoji="0" lang="en-US" sz="1800" b="1" i="0" u="none" strike="noStrike" kern="1200" cap="none" spc="0" normalizeH="0" baseline="0" noProof="0">
                <a:ln>
                  <a:noFill/>
                </a:ln>
                <a:solidFill>
                  <a:srgbClr val="003F71"/>
                </a:solidFill>
                <a:effectLst/>
                <a:uLnTx/>
                <a:uFillTx/>
                <a:latin typeface="Calibri" panose="020F0502020204030204"/>
                <a:ea typeface="+mn-ea"/>
                <a:cs typeface="+mn-cs"/>
              </a:rPr>
              <a:t>return-on-investment</a:t>
            </a:r>
            <a:r>
              <a:rPr kumimoji="0" lang="en-US" sz="1800" b="0" i="0" u="none" strike="noStrike" kern="1200" cap="none" spc="0" normalizeH="0" baseline="0" noProof="0">
                <a:ln>
                  <a:noFill/>
                </a:ln>
                <a:solidFill>
                  <a:srgbClr val="003F71"/>
                </a:solidFill>
                <a:effectLst/>
                <a:uLnTx/>
                <a:uFillTx/>
                <a:latin typeface="Calibri" panose="020F0502020204030204"/>
                <a:ea typeface="+mn-ea"/>
                <a:cs typeface="+mn-cs"/>
              </a:rPr>
              <a:t> (ROI) studies of workplace wellness programs found that medical </a:t>
            </a:r>
            <a:r>
              <a:rPr kumimoji="0" lang="en-US" sz="1800" b="1" i="0" u="none" strike="noStrike" kern="1200" cap="none" spc="0" normalizeH="0" baseline="0" noProof="0">
                <a:ln>
                  <a:noFill/>
                </a:ln>
                <a:solidFill>
                  <a:srgbClr val="003F71"/>
                </a:solidFill>
                <a:effectLst/>
                <a:uLnTx/>
                <a:uFillTx/>
                <a:latin typeface="Calibri" panose="020F0502020204030204"/>
                <a:ea typeface="+mn-ea"/>
                <a:cs typeface="+mn-cs"/>
              </a:rPr>
              <a:t>costs fall by about $3.27 for every dollar</a:t>
            </a:r>
            <a:r>
              <a:rPr kumimoji="0" lang="en-US" sz="1800" b="0" i="0" u="none" strike="noStrike" kern="1200" cap="none" spc="0" normalizeH="0" baseline="0" noProof="0">
                <a:ln>
                  <a:noFill/>
                </a:ln>
                <a:solidFill>
                  <a:srgbClr val="003F71"/>
                </a:solidFill>
                <a:effectLst/>
                <a:uLnTx/>
                <a:uFillTx/>
                <a:latin typeface="Calibri" panose="020F0502020204030204"/>
                <a:ea typeface="+mn-ea"/>
                <a:cs typeface="+mn-cs"/>
              </a:rPr>
              <a:t> spent on wellness programs and that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F71"/>
                </a:solidFill>
                <a:effectLst/>
                <a:uLnTx/>
                <a:uFillTx/>
                <a:latin typeface="Calibri" panose="020F0502020204030204"/>
                <a:ea typeface="+mn-ea"/>
                <a:cs typeface="+mn-cs"/>
              </a:rPr>
              <a:t>absenteeism costs fall by about $2.73 for every dollar spent. Baicker et al. </a:t>
            </a:r>
            <a:r>
              <a:rPr kumimoji="0" lang="en-US" sz="1800" b="0" i="1" u="none" strike="noStrike" kern="1200" cap="none" spc="0" normalizeH="0" baseline="0" noProof="0">
                <a:ln>
                  <a:noFill/>
                </a:ln>
                <a:solidFill>
                  <a:srgbClr val="003F71"/>
                </a:solidFill>
                <a:effectLst/>
                <a:uLnTx/>
                <a:uFillTx/>
                <a:latin typeface="Calibri" panose="020F0502020204030204"/>
                <a:ea typeface="+mn-ea"/>
                <a:cs typeface="+mn-cs"/>
              </a:rPr>
              <a:t>Health Affairs. </a:t>
            </a:r>
            <a:r>
              <a:rPr kumimoji="0" lang="en-US" sz="1800" b="0" i="0" u="none" strike="noStrike" kern="1200" cap="none" spc="0" normalizeH="0" baseline="0" noProof="0">
                <a:ln>
                  <a:noFill/>
                </a:ln>
                <a:solidFill>
                  <a:srgbClr val="003F71"/>
                </a:solidFill>
                <a:effectLst/>
                <a:uLnTx/>
                <a:uFillTx/>
                <a:latin typeface="Calibri" panose="020F0502020204030204"/>
                <a:ea typeface="+mn-ea"/>
                <a:cs typeface="+mn-cs"/>
              </a:rPr>
              <a:t>2010; 29:2.</a:t>
            </a:r>
            <a:endParaRPr lang="en-US" sz="1800" b="0" i="0" u="none" strike="noStrike" kern="1200" cap="none" spc="0" normalizeH="0" baseline="0" noProof="0">
              <a:ln>
                <a:noFill/>
              </a:ln>
              <a:solidFill>
                <a:srgbClr val="003F71"/>
              </a:solidFill>
              <a:effectLst/>
              <a:uLnTx/>
              <a:uFillTx/>
              <a:latin typeface="Calibri" panose="020F0502020204030204"/>
              <a:ea typeface="Calibri"/>
              <a:cs typeface="Calibri"/>
            </a:endParaRPr>
          </a:p>
        </p:txBody>
      </p:sp>
      <p:sp>
        <p:nvSpPr>
          <p:cNvPr id="5" name="TextBox 4">
            <a:extLst>
              <a:ext uri="{FF2B5EF4-FFF2-40B4-BE49-F238E27FC236}">
                <a16:creationId xmlns:a16="http://schemas.microsoft.com/office/drawing/2014/main" id="{C75479F1-EC49-4299-ABDB-97AF0EF64D85}"/>
              </a:ext>
            </a:extLst>
          </p:cNvPr>
          <p:cNvSpPr txBox="1"/>
          <p:nvPr/>
        </p:nvSpPr>
        <p:spPr>
          <a:xfrm>
            <a:off x="1289957" y="3608614"/>
            <a:ext cx="4065814" cy="2585323"/>
          </a:xfrm>
          <a:prstGeom prst="rect">
            <a:avLst/>
          </a:prstGeom>
          <a:noFill/>
          <a:ln w="12700">
            <a:solidFill>
              <a:schemeClr val="tx1"/>
            </a:solidFill>
          </a:ln>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F71"/>
                </a:solidFill>
                <a:effectLst/>
                <a:uLnTx/>
                <a:uFillTx/>
                <a:latin typeface="Calibri" panose="020F0502020204030204"/>
                <a:ea typeface="+mn-ea"/>
                <a:cs typeface="+mn-cs"/>
              </a:rPr>
              <a:t>More recent focus is on value-of-investment (VOI) taking into account broader range of important outcomes for organizations as they relate to wellness program participation including impacts on </a:t>
            </a:r>
            <a:r>
              <a:rPr kumimoji="0" lang="en-US" sz="1800" b="1" i="0" u="none" strike="noStrike" kern="1200" cap="none" spc="0" normalizeH="0" baseline="0" noProof="0">
                <a:ln>
                  <a:noFill/>
                </a:ln>
                <a:solidFill>
                  <a:srgbClr val="003F71"/>
                </a:solidFill>
                <a:effectLst/>
                <a:uLnTx/>
                <a:uFillTx/>
                <a:latin typeface="Calibri" panose="020F0502020204030204"/>
                <a:ea typeface="+mn-ea"/>
                <a:cs typeface="+mn-cs"/>
              </a:rPr>
              <a:t>employee engagement, absenteeism, burnout, job satisfaction and turnover</a:t>
            </a:r>
            <a:r>
              <a:rPr kumimoji="0" lang="en-US" sz="1800" b="0" i="0" u="none" strike="noStrike" kern="1200" cap="none" spc="0" normalizeH="0" baseline="0" noProof="0">
                <a:ln>
                  <a:noFill/>
                </a:ln>
                <a:solidFill>
                  <a:srgbClr val="003F71"/>
                </a:solidFill>
                <a:effectLst/>
                <a:uLnTx/>
                <a:uFillTx/>
                <a:latin typeface="Calibri" panose="020F050202020403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F71"/>
                </a:solidFill>
                <a:effectLst/>
                <a:uLnTx/>
                <a:uFillTx/>
                <a:latin typeface="Calibri" panose="020F0502020204030204"/>
                <a:ea typeface="+mn-ea"/>
                <a:cs typeface="+mn-cs"/>
              </a:rPr>
              <a:t>Ozminkowski et al. </a:t>
            </a:r>
            <a:r>
              <a:rPr kumimoji="0" lang="en-US" sz="1800" b="0" i="1" u="none" strike="noStrike" kern="1200" cap="none" spc="0" normalizeH="0" baseline="0" noProof="0">
                <a:ln>
                  <a:noFill/>
                </a:ln>
                <a:solidFill>
                  <a:srgbClr val="003F71"/>
                </a:solidFill>
                <a:effectLst/>
                <a:uLnTx/>
                <a:uFillTx/>
                <a:latin typeface="Calibri" panose="020F0502020204030204"/>
                <a:ea typeface="+mn-ea"/>
                <a:cs typeface="+mn-cs"/>
              </a:rPr>
              <a:t>Population Health Management.</a:t>
            </a:r>
            <a:r>
              <a:rPr kumimoji="0" lang="en-US" sz="1800" b="0" i="0" u="none" strike="noStrike" kern="1200" cap="none" spc="0" normalizeH="0" baseline="0" noProof="0">
                <a:ln>
                  <a:noFill/>
                </a:ln>
                <a:solidFill>
                  <a:srgbClr val="003F71"/>
                </a:solidFill>
                <a:effectLst/>
                <a:uLnTx/>
                <a:uFillTx/>
                <a:latin typeface="Calibri" panose="020F0502020204030204"/>
                <a:ea typeface="+mn-ea"/>
                <a:cs typeface="+mn-cs"/>
              </a:rPr>
              <a:t> 2016; 19:4.</a:t>
            </a:r>
            <a:endParaRPr lang="en-US" sz="1800" b="0" i="0" u="none" strike="noStrike" kern="1200" cap="none" spc="0" normalizeH="0" baseline="0" noProof="0">
              <a:ln>
                <a:noFill/>
              </a:ln>
              <a:solidFill>
                <a:srgbClr val="003F71"/>
              </a:solidFill>
              <a:effectLst/>
              <a:uLnTx/>
              <a:uFillTx/>
              <a:latin typeface="Calibri" panose="020F0502020204030204"/>
              <a:ea typeface="Calibri"/>
              <a:cs typeface="Calibri"/>
            </a:endParaRPr>
          </a:p>
        </p:txBody>
      </p:sp>
      <p:sp>
        <p:nvSpPr>
          <p:cNvPr id="7" name="TextBox 6">
            <a:extLst>
              <a:ext uri="{FF2B5EF4-FFF2-40B4-BE49-F238E27FC236}">
                <a16:creationId xmlns:a16="http://schemas.microsoft.com/office/drawing/2014/main" id="{A2C6E5F0-64CB-4FCC-A0F1-408DA52FFF53}"/>
              </a:ext>
            </a:extLst>
          </p:cNvPr>
          <p:cNvSpPr txBox="1"/>
          <p:nvPr/>
        </p:nvSpPr>
        <p:spPr>
          <a:xfrm>
            <a:off x="4816415" y="1273629"/>
            <a:ext cx="3945675" cy="2031325"/>
          </a:xfrm>
          <a:prstGeom prst="rect">
            <a:avLst/>
          </a:prstGeom>
          <a:noFill/>
          <a:ln w="12700">
            <a:solidFill>
              <a:schemeClr val="tx1"/>
            </a:solidFill>
          </a:ln>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F71"/>
                </a:solidFill>
                <a:effectLst/>
                <a:uLnTx/>
                <a:uFillTx/>
                <a:latin typeface="Calibri" panose="020F0502020204030204"/>
                <a:ea typeface="+mn-ea"/>
                <a:cs typeface="+mn-cs"/>
              </a:rPr>
              <a:t>Evidence from health care systems specifically indicate that healthcare professionals’ poor well-being and moderate to high levels of burnout are associated with </a:t>
            </a:r>
            <a:r>
              <a:rPr kumimoji="0" lang="en-US" sz="1800" b="1" i="0" u="none" strike="noStrike" kern="1200" cap="none" spc="0" normalizeH="0" baseline="0" noProof="0">
                <a:ln>
                  <a:noFill/>
                </a:ln>
                <a:solidFill>
                  <a:srgbClr val="003F71"/>
                </a:solidFill>
                <a:effectLst/>
                <a:uLnTx/>
                <a:uFillTx/>
                <a:latin typeface="Calibri" panose="020F0502020204030204"/>
                <a:ea typeface="+mn-ea"/>
                <a:cs typeface="+mn-cs"/>
              </a:rPr>
              <a:t>poor patient safety outcomes </a:t>
            </a:r>
            <a:r>
              <a:rPr kumimoji="0" lang="en-US" sz="1800" b="0" i="0" u="none" strike="noStrike" kern="1200" cap="none" spc="0" normalizeH="0" baseline="0" noProof="0">
                <a:ln>
                  <a:noFill/>
                </a:ln>
                <a:solidFill>
                  <a:srgbClr val="003F71"/>
                </a:solidFill>
                <a:effectLst/>
                <a:uLnTx/>
                <a:uFillTx/>
                <a:latin typeface="Calibri" panose="020F0502020204030204"/>
                <a:ea typeface="+mn-ea"/>
                <a:cs typeface="+mn-cs"/>
              </a:rPr>
              <a:t>such as medical errors. Hall et al. </a:t>
            </a:r>
            <a:r>
              <a:rPr kumimoji="0" lang="en-US" sz="1800" b="0" i="1" u="none" strike="noStrike" kern="1200" cap="none" spc="0" normalizeH="0" baseline="0" noProof="0" err="1">
                <a:ln>
                  <a:noFill/>
                </a:ln>
                <a:solidFill>
                  <a:srgbClr val="003F71"/>
                </a:solidFill>
                <a:effectLst/>
                <a:uLnTx/>
                <a:uFillTx/>
                <a:latin typeface="Calibri" panose="020F0502020204030204"/>
                <a:ea typeface="+mn-ea"/>
                <a:cs typeface="+mn-cs"/>
              </a:rPr>
              <a:t>PLoS</a:t>
            </a:r>
            <a:r>
              <a:rPr kumimoji="0" lang="en-US" sz="1800" b="0" i="1" u="none" strike="noStrike" kern="1200" cap="none" spc="0" normalizeH="0" baseline="0" noProof="0">
                <a:ln>
                  <a:noFill/>
                </a:ln>
                <a:solidFill>
                  <a:srgbClr val="003F71"/>
                </a:solidFill>
                <a:effectLst/>
                <a:uLnTx/>
                <a:uFillTx/>
                <a:latin typeface="Calibri" panose="020F0502020204030204"/>
                <a:ea typeface="+mn-ea"/>
                <a:cs typeface="+mn-cs"/>
              </a:rPr>
              <a:t> ONE</a:t>
            </a:r>
            <a:r>
              <a:rPr kumimoji="0" lang="en-US" sz="1800" b="0" i="0" u="none" strike="noStrike" kern="1200" cap="none" spc="0" normalizeH="0" baseline="0" noProof="0">
                <a:ln>
                  <a:noFill/>
                </a:ln>
                <a:solidFill>
                  <a:srgbClr val="003F71"/>
                </a:solidFill>
                <a:effectLst/>
                <a:uLnTx/>
                <a:uFillTx/>
                <a:latin typeface="Calibri" panose="020F0502020204030204"/>
                <a:ea typeface="+mn-ea"/>
                <a:cs typeface="+mn-cs"/>
              </a:rPr>
              <a:t>. 2016; 11:7.</a:t>
            </a:r>
          </a:p>
        </p:txBody>
      </p:sp>
      <p:sp>
        <p:nvSpPr>
          <p:cNvPr id="8" name="TextBox 7">
            <a:extLst>
              <a:ext uri="{FF2B5EF4-FFF2-40B4-BE49-F238E27FC236}">
                <a16:creationId xmlns:a16="http://schemas.microsoft.com/office/drawing/2014/main" id="{B177593D-B077-41ED-A114-EF96041AE93C}"/>
              </a:ext>
            </a:extLst>
          </p:cNvPr>
          <p:cNvSpPr txBox="1"/>
          <p:nvPr/>
        </p:nvSpPr>
        <p:spPr>
          <a:xfrm>
            <a:off x="5829300" y="3608614"/>
            <a:ext cx="5072743" cy="2308324"/>
          </a:xfrm>
          <a:prstGeom prst="rect">
            <a:avLst/>
          </a:prstGeom>
          <a:noFill/>
          <a:ln w="12700">
            <a:solidFill>
              <a:schemeClr val="tx1"/>
            </a:solidFill>
          </a:ln>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F71"/>
                </a:solidFill>
                <a:effectLst/>
                <a:uLnTx/>
                <a:uFillTx/>
                <a:latin typeface="Calibri" panose="020F0502020204030204"/>
                <a:ea typeface="+mn-ea"/>
                <a:cs typeface="+mn-cs"/>
              </a:rPr>
              <a:t>Evidence shows that employee attitudes regarding value of wellness programs and perceived organizational support (POS) for wellness is associated with participation. Those with greater wellness participation were found to have</a:t>
            </a:r>
            <a:r>
              <a:rPr kumimoji="0" lang="en-US" sz="1800" b="1" i="0" u="none" strike="noStrike" kern="1200" cap="none" spc="0" normalizeH="0" baseline="0" noProof="0">
                <a:ln>
                  <a:noFill/>
                </a:ln>
                <a:solidFill>
                  <a:srgbClr val="003F71"/>
                </a:solidFill>
                <a:effectLst/>
                <a:uLnTx/>
                <a:uFillTx/>
                <a:latin typeface="Calibri" panose="020F0502020204030204"/>
                <a:ea typeface="+mn-ea"/>
                <a:cs typeface="+mn-cs"/>
              </a:rPr>
              <a:t> higher performance ratings, higher job satisfaction, higher intention to stay and lower turnover. </a:t>
            </a:r>
            <a:r>
              <a:rPr kumimoji="0" lang="en-US" sz="1800" b="0" i="0" u="none" strike="noStrike" kern="1200" cap="none" spc="0" normalizeH="0" baseline="0" noProof="0">
                <a:ln>
                  <a:noFill/>
                </a:ln>
                <a:solidFill>
                  <a:srgbClr val="003F71"/>
                </a:solidFill>
                <a:effectLst/>
                <a:uLnTx/>
                <a:uFillTx/>
                <a:latin typeface="Calibri" panose="020F0502020204030204"/>
                <a:ea typeface="+mn-ea"/>
                <a:cs typeface="+mn-cs"/>
              </a:rPr>
              <a:t>Ott-Holland et al.</a:t>
            </a:r>
            <a:r>
              <a:rPr kumimoji="0" lang="en-US" sz="1800" b="0" i="1" u="none" strike="noStrike" kern="1200" cap="none" spc="0" normalizeH="0" baseline="0" noProof="0">
                <a:ln>
                  <a:noFill/>
                </a:ln>
                <a:solidFill>
                  <a:srgbClr val="003F71"/>
                </a:solidFill>
                <a:effectLst/>
                <a:uLnTx/>
                <a:uFillTx/>
                <a:latin typeface="Calibri" panose="020F0502020204030204"/>
                <a:ea typeface="+mn-ea"/>
                <a:cs typeface="+mn-cs"/>
              </a:rPr>
              <a:t> J of </a:t>
            </a:r>
            <a:r>
              <a:rPr kumimoji="0" lang="en-US" sz="1800" b="0" i="1" u="none" strike="noStrike" kern="1200" cap="none" spc="0" normalizeH="0" baseline="0" noProof="0" err="1">
                <a:ln>
                  <a:noFill/>
                </a:ln>
                <a:solidFill>
                  <a:srgbClr val="003F71"/>
                </a:solidFill>
                <a:effectLst/>
                <a:uLnTx/>
                <a:uFillTx/>
                <a:latin typeface="Calibri" panose="020F0502020204030204"/>
                <a:ea typeface="+mn-ea"/>
                <a:cs typeface="+mn-cs"/>
              </a:rPr>
              <a:t>Occup</a:t>
            </a:r>
            <a:r>
              <a:rPr kumimoji="0" lang="en-US" sz="1800" b="0" i="1" u="none" strike="noStrike" kern="1200" cap="none" spc="0" normalizeH="0" baseline="0" noProof="0">
                <a:ln>
                  <a:noFill/>
                </a:ln>
                <a:solidFill>
                  <a:srgbClr val="003F71"/>
                </a:solidFill>
                <a:effectLst/>
                <a:uLnTx/>
                <a:uFillTx/>
                <a:latin typeface="Calibri" panose="020F0502020204030204"/>
                <a:ea typeface="+mn-ea"/>
                <a:cs typeface="+mn-cs"/>
              </a:rPr>
              <a:t> Health Psychol. </a:t>
            </a:r>
            <a:r>
              <a:rPr kumimoji="0" lang="en-US" sz="1800" b="0" i="0" u="none" strike="noStrike" kern="1200" cap="none" spc="0" normalizeH="0" baseline="0" noProof="0">
                <a:ln>
                  <a:noFill/>
                </a:ln>
                <a:solidFill>
                  <a:srgbClr val="003F71"/>
                </a:solidFill>
                <a:effectLst/>
                <a:uLnTx/>
                <a:uFillTx/>
                <a:latin typeface="Calibri" panose="020F0502020204030204"/>
                <a:ea typeface="+mn-ea"/>
                <a:cs typeface="+mn-cs"/>
              </a:rPr>
              <a:t>2019; 24:1.</a:t>
            </a:r>
          </a:p>
        </p:txBody>
      </p:sp>
      <p:pic>
        <p:nvPicPr>
          <p:cNvPr id="9" name="Picture 8">
            <a:extLst>
              <a:ext uri="{FF2B5EF4-FFF2-40B4-BE49-F238E27FC236}">
                <a16:creationId xmlns:a16="http://schemas.microsoft.com/office/drawing/2014/main" id="{31BFC92C-CFF5-479D-A51E-895EB375CB6E}"/>
              </a:ext>
            </a:extLst>
          </p:cNvPr>
          <p:cNvPicPr>
            <a:picLocks noChangeAspect="1"/>
          </p:cNvPicPr>
          <p:nvPr/>
        </p:nvPicPr>
        <p:blipFill>
          <a:blip r:embed="rId3">
            <a:extLst>
              <a:ext uri="{BEBA8EAE-BF5A-486C-A8C5-ECC9F3942E4B}">
                <a14:imgProps xmlns:a14="http://schemas.microsoft.com/office/drawing/2010/main">
                  <a14:imgLayer r:embed="rId4">
                    <a14:imgEffect>
                      <a14:artisticCrisscrossEtching/>
                    </a14:imgEffect>
                  </a14:imgLayer>
                </a14:imgProps>
              </a:ext>
            </a:extLst>
          </a:blip>
          <a:stretch>
            <a:fillRect/>
          </a:stretch>
        </p:blipFill>
        <p:spPr>
          <a:xfrm>
            <a:off x="9134173" y="987435"/>
            <a:ext cx="2230219" cy="2326289"/>
          </a:xfrm>
          <a:prstGeom prst="ellipse">
            <a:avLst/>
          </a:prstGeom>
          <a:ln w="63500" cap="rnd">
            <a:noFill/>
          </a:ln>
          <a:effectLst>
            <a:outerShdw blurRad="381000" dist="292100" dir="6000000" sx="-80000" sy="-18000" rotWithShape="0">
              <a:srgbClr val="99CCFF">
                <a:alpha val="21961"/>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850824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430439"/>
            <a:ext cx="10829926" cy="1325563"/>
          </a:xfrm>
        </p:spPr>
        <p:txBody>
          <a:bodyPr vert="horz" lIns="91440" tIns="45720" rIns="91440" bIns="45720" rtlCol="0">
            <a:normAutofit/>
          </a:bodyPr>
          <a:lstStyle/>
          <a:p>
            <a:pPr algn="ctr"/>
            <a:r>
              <a:rPr lang="en-US" b="1" kern="1200">
                <a:solidFill>
                  <a:srgbClr val="7030A0"/>
                </a:solidFill>
              </a:rPr>
              <a:t>Workplace Cultures that Promote Wellbeing</a:t>
            </a:r>
          </a:p>
        </p:txBody>
      </p:sp>
      <p:sp>
        <p:nvSpPr>
          <p:cNvPr id="3" name="Content Placeholder 2"/>
          <p:cNvSpPr>
            <a:spLocks noGrp="1"/>
          </p:cNvSpPr>
          <p:nvPr>
            <p:ph idx="1"/>
          </p:nvPr>
        </p:nvSpPr>
        <p:spPr>
          <a:xfrm>
            <a:off x="838199" y="1664208"/>
            <a:ext cx="10515600" cy="2852928"/>
          </a:xfrm>
        </p:spPr>
        <p:txBody>
          <a:bodyPr vert="horz" lIns="91440" tIns="45720" rIns="91440" bIns="45720" numCol="2" rtlCol="0">
            <a:normAutofit/>
          </a:bodyPr>
          <a:lstStyle/>
          <a:p>
            <a:pPr lvl="1"/>
            <a:r>
              <a:rPr lang="en-US" sz="2400"/>
              <a:t>Recognition of personal wellness as foundational</a:t>
            </a:r>
          </a:p>
          <a:p>
            <a:pPr lvl="1"/>
            <a:r>
              <a:rPr lang="en-US"/>
              <a:t>C</a:t>
            </a:r>
            <a:r>
              <a:rPr lang="en-US" sz="2400"/>
              <a:t>ollaboration and supporting one’s co-workers is acknowledged and valued</a:t>
            </a:r>
          </a:p>
          <a:p>
            <a:pPr lvl="1"/>
            <a:r>
              <a:rPr lang="en-US" sz="2400"/>
              <a:t>Protection of work day boundaries</a:t>
            </a:r>
          </a:p>
          <a:p>
            <a:pPr lvl="1"/>
            <a:r>
              <a:rPr lang="en-US"/>
              <a:t>Collaborative leadership</a:t>
            </a:r>
          </a:p>
          <a:p>
            <a:pPr lvl="1"/>
            <a:r>
              <a:rPr lang="en-US"/>
              <a:t>Transparent communication</a:t>
            </a:r>
          </a:p>
          <a:p>
            <a:pPr lvl="1"/>
            <a:r>
              <a:rPr lang="en-US"/>
              <a:t>Trusting, positive interactions</a:t>
            </a:r>
          </a:p>
          <a:p>
            <a:pPr lvl="1"/>
            <a:endParaRPr lang="en-US" sz="2400"/>
          </a:p>
          <a:p>
            <a:pPr lvl="1"/>
            <a:endParaRPr lang="en-US"/>
          </a:p>
          <a:p>
            <a:pPr lvl="1"/>
            <a:endParaRPr lang="en-US" sz="2400"/>
          </a:p>
          <a:p>
            <a:pPr lvl="1"/>
            <a:endParaRPr lang="en-US" sz="2400"/>
          </a:p>
          <a:p>
            <a:pPr marL="0"/>
            <a:endParaRPr lang="en-US" sz="2400" kern="1200">
              <a:latin typeface="+mn-lt"/>
              <a:ea typeface="+mn-ea"/>
              <a:cs typeface="+mn-cs"/>
            </a:endParaRPr>
          </a:p>
        </p:txBody>
      </p:sp>
      <p:sp>
        <p:nvSpPr>
          <p:cNvPr id="10" name="TextBox 9">
            <a:extLst>
              <a:ext uri="{FF2B5EF4-FFF2-40B4-BE49-F238E27FC236}">
                <a16:creationId xmlns:a16="http://schemas.microsoft.com/office/drawing/2014/main" id="{9818ADE3-22D3-9347-8F1B-B98D564A064B}"/>
              </a:ext>
            </a:extLst>
          </p:cNvPr>
          <p:cNvSpPr txBox="1"/>
          <p:nvPr/>
        </p:nvSpPr>
        <p:spPr>
          <a:xfrm>
            <a:off x="838199" y="4814209"/>
            <a:ext cx="10515599" cy="1449837"/>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Patel RS, </a:t>
            </a:r>
            <a:r>
              <a:rPr kumimoji="0" lang="en-US" sz="1000" b="0" i="0" u="none" strike="noStrike" kern="1200" cap="none" spc="0" normalizeH="0" baseline="0" noProof="0" err="1">
                <a:ln>
                  <a:noFill/>
                </a:ln>
                <a:solidFill>
                  <a:prstClr val="black"/>
                </a:solidFill>
                <a:effectLst/>
                <a:uLnTx/>
                <a:uFillTx/>
                <a:latin typeface="Calibri" panose="020F0502020204030204"/>
                <a:ea typeface="+mn-ea"/>
                <a:cs typeface="+mn-cs"/>
              </a:rPr>
              <a:t>Sekhri</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S, </a:t>
            </a:r>
            <a:r>
              <a:rPr kumimoji="0" lang="en-US" sz="1000" b="0" i="0" u="none" strike="noStrike" kern="1200" cap="none" spc="0" normalizeH="0" baseline="0" noProof="0" err="1">
                <a:ln>
                  <a:noFill/>
                </a:ln>
                <a:solidFill>
                  <a:prstClr val="black"/>
                </a:solidFill>
                <a:effectLst/>
                <a:uLnTx/>
                <a:uFillTx/>
                <a:latin typeface="Calibri" panose="020F0502020204030204"/>
                <a:ea typeface="+mn-ea"/>
                <a:cs typeface="+mn-cs"/>
              </a:rPr>
              <a:t>Bhimanadham</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NN, Imran S, Hossain S. A Review on Strategies to Manage Physician Burnout. </a:t>
            </a:r>
            <a:r>
              <a:rPr kumimoji="0" lang="en-US" sz="1000" b="0" i="1" u="none" strike="noStrike" kern="1200" cap="none" spc="0" normalizeH="0" baseline="0" noProof="0" err="1">
                <a:ln>
                  <a:noFill/>
                </a:ln>
                <a:solidFill>
                  <a:prstClr val="black"/>
                </a:solidFill>
                <a:effectLst/>
                <a:uLnTx/>
                <a:uFillTx/>
                <a:latin typeface="Calibri" panose="020F0502020204030204"/>
                <a:ea typeface="+mn-ea"/>
                <a:cs typeface="+mn-cs"/>
              </a:rPr>
              <a:t>Cureus</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2019;11(6):e4805. Published 2019 Jun 3. doi:10.7759/cureus.4805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Mastroianni K, </a:t>
            </a:r>
            <a:r>
              <a:rPr kumimoji="0" lang="en-US" sz="1000" b="0" i="0" u="none" strike="noStrike" kern="1200" cap="none" spc="0" normalizeH="0" baseline="0" noProof="0" err="1">
                <a:ln>
                  <a:noFill/>
                </a:ln>
                <a:solidFill>
                  <a:prstClr val="black"/>
                </a:solidFill>
                <a:effectLst/>
                <a:uLnTx/>
                <a:uFillTx/>
                <a:latin typeface="Calibri" panose="020F0502020204030204"/>
                <a:ea typeface="+mn-ea"/>
                <a:cs typeface="+mn-cs"/>
              </a:rPr>
              <a:t>Storberg</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-Walker J. Do work relationships matter? Characteristics of workplace interactions that enhance or detract from employee perceptions of well-being and health behaviors. </a:t>
            </a:r>
            <a:r>
              <a:rPr kumimoji="0" lang="en-US" sz="1000" b="0" i="1" u="none" strike="noStrike" kern="1200" cap="none" spc="0" normalizeH="0" baseline="0" noProof="0">
                <a:ln>
                  <a:noFill/>
                </a:ln>
                <a:solidFill>
                  <a:prstClr val="black"/>
                </a:solidFill>
                <a:effectLst/>
                <a:uLnTx/>
                <a:uFillTx/>
                <a:latin typeface="Calibri" panose="020F0502020204030204"/>
                <a:ea typeface="+mn-ea"/>
                <a:cs typeface="+mn-cs"/>
              </a:rPr>
              <a:t>Health </a:t>
            </a:r>
            <a:r>
              <a:rPr kumimoji="0" lang="en-US" sz="1000" b="0" i="1" u="none" strike="noStrike" kern="1200" cap="none" spc="0" normalizeH="0" baseline="0" noProof="0" err="1">
                <a:ln>
                  <a:noFill/>
                </a:ln>
                <a:solidFill>
                  <a:prstClr val="black"/>
                </a:solidFill>
                <a:effectLst/>
                <a:uLnTx/>
                <a:uFillTx/>
                <a:latin typeface="Calibri" panose="020F0502020204030204"/>
                <a:ea typeface="+mn-ea"/>
                <a:cs typeface="+mn-cs"/>
              </a:rPr>
              <a:t>Psychol</a:t>
            </a:r>
            <a:r>
              <a:rPr kumimoji="0" lang="en-US" sz="1000" b="0" i="1"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000" b="0" i="1" u="none" strike="noStrike" kern="1200" cap="none" spc="0" normalizeH="0" baseline="0" noProof="0" err="1">
                <a:ln>
                  <a:noFill/>
                </a:ln>
                <a:solidFill>
                  <a:prstClr val="black"/>
                </a:solidFill>
                <a:effectLst/>
                <a:uLnTx/>
                <a:uFillTx/>
                <a:latin typeface="Calibri" panose="020F0502020204030204"/>
                <a:ea typeface="+mn-ea"/>
                <a:cs typeface="+mn-cs"/>
              </a:rPr>
              <a:t>Behav</a:t>
            </a:r>
            <a:r>
              <a:rPr kumimoji="0" lang="en-US" sz="1000" b="0" i="1" u="none" strike="noStrike" kern="1200" cap="none" spc="0" normalizeH="0" baseline="0" noProof="0">
                <a:ln>
                  <a:noFill/>
                </a:ln>
                <a:solidFill>
                  <a:prstClr val="black"/>
                </a:solidFill>
                <a:effectLst/>
                <a:uLnTx/>
                <a:uFillTx/>
                <a:latin typeface="Calibri" panose="020F0502020204030204"/>
                <a:ea typeface="+mn-ea"/>
                <a:cs typeface="+mn-cs"/>
              </a:rPr>
              <a:t> Med</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2014;2(1):798–819. doi:10.1080/21642850.2014.933343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prstClr val="black"/>
                </a:solidFill>
                <a:effectLst/>
                <a:uLnTx/>
                <a:uFillTx/>
                <a:latin typeface="Calibri" panose="020F0502020204030204"/>
                <a:ea typeface="+mn-ea"/>
                <a:cs typeface="+mn-cs"/>
              </a:rPr>
              <a:t>Shanafelt</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TD, </a:t>
            </a:r>
            <a:r>
              <a:rPr kumimoji="0" lang="en-US" sz="1000" b="0" i="0" u="none" strike="noStrike" kern="1200" cap="none" spc="0" normalizeH="0" baseline="0" noProof="0" err="1">
                <a:ln>
                  <a:noFill/>
                </a:ln>
                <a:solidFill>
                  <a:prstClr val="black"/>
                </a:solidFill>
                <a:effectLst/>
                <a:uLnTx/>
                <a:uFillTx/>
                <a:latin typeface="Calibri" panose="020F0502020204030204"/>
                <a:ea typeface="+mn-ea"/>
                <a:cs typeface="+mn-cs"/>
              </a:rPr>
              <a:t>Noseworth</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JH. Executive Leadership and Physician Well-being: Nine Organizational Strategies to Promote Engagement and Reduce Burnout. 2017;92(1):129–146.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Swensen S, </a:t>
            </a:r>
            <a:r>
              <a:rPr kumimoji="0" lang="en-US" sz="1000" b="0" i="0" u="none" strike="noStrike" kern="1200" cap="none" spc="0" normalizeH="0" baseline="0" noProof="0" err="1">
                <a:ln>
                  <a:noFill/>
                </a:ln>
                <a:solidFill>
                  <a:prstClr val="black"/>
                </a:solidFill>
                <a:effectLst/>
                <a:uLnTx/>
                <a:uFillTx/>
                <a:latin typeface="Calibri" panose="020F0502020204030204"/>
                <a:ea typeface="+mn-ea"/>
                <a:cs typeface="+mn-cs"/>
              </a:rPr>
              <a:t>Kabcenell</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A, </a:t>
            </a:r>
            <a:r>
              <a:rPr kumimoji="0" lang="en-US" sz="1000" b="0" i="0" u="none" strike="noStrike" kern="1200" cap="none" spc="0" normalizeH="0" baseline="0" noProof="0" err="1">
                <a:ln>
                  <a:noFill/>
                </a:ln>
                <a:solidFill>
                  <a:prstClr val="black"/>
                </a:solidFill>
                <a:effectLst/>
                <a:uLnTx/>
                <a:uFillTx/>
                <a:latin typeface="Calibri" panose="020F0502020204030204"/>
                <a:ea typeface="+mn-ea"/>
                <a:cs typeface="+mn-cs"/>
              </a:rPr>
              <a:t>Shanafelt</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T. Physician-Organization Collaboration Reduces Physician Burnout and Promotes Engagement: The Mayo Clinic Experience. </a:t>
            </a:r>
            <a:r>
              <a:rPr kumimoji="0" lang="en-US" sz="1000" b="0" i="1" u="none" strike="noStrike" kern="1200" cap="none" spc="0" normalizeH="0" baseline="0" noProof="0">
                <a:ln>
                  <a:noFill/>
                </a:ln>
                <a:solidFill>
                  <a:prstClr val="black"/>
                </a:solidFill>
                <a:effectLst/>
                <a:uLnTx/>
                <a:uFillTx/>
                <a:latin typeface="Calibri" panose="020F0502020204030204"/>
                <a:ea typeface="+mn-ea"/>
                <a:cs typeface="+mn-cs"/>
              </a:rPr>
              <a:t>J </a:t>
            </a:r>
            <a:r>
              <a:rPr kumimoji="0" lang="en-US" sz="1000" b="0" i="1" u="none" strike="noStrike" kern="1200" cap="none" spc="0" normalizeH="0" baseline="0" noProof="0" err="1">
                <a:ln>
                  <a:noFill/>
                </a:ln>
                <a:solidFill>
                  <a:prstClr val="black"/>
                </a:solidFill>
                <a:effectLst/>
                <a:uLnTx/>
                <a:uFillTx/>
                <a:latin typeface="Calibri" panose="020F0502020204030204"/>
                <a:ea typeface="+mn-ea"/>
                <a:cs typeface="+mn-cs"/>
              </a:rPr>
              <a:t>Healthc</a:t>
            </a:r>
            <a:r>
              <a:rPr kumimoji="0" lang="en-US" sz="1000" b="0" i="1"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000" b="0" i="1" u="none" strike="noStrike" kern="1200" cap="none" spc="0" normalizeH="0" baseline="0" noProof="0" err="1">
                <a:ln>
                  <a:noFill/>
                </a:ln>
                <a:solidFill>
                  <a:prstClr val="black"/>
                </a:solidFill>
                <a:effectLst/>
                <a:uLnTx/>
                <a:uFillTx/>
                <a:latin typeface="Calibri" panose="020F0502020204030204"/>
                <a:ea typeface="+mn-ea"/>
                <a:cs typeface="+mn-cs"/>
              </a:rPr>
              <a:t>Manag</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2016;61(2):105-27.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The American Psychological Association. Eds. </a:t>
            </a:r>
            <a:r>
              <a:rPr kumimoji="0" lang="en-US" sz="1000" b="0" i="0" u="none" strike="noStrike" kern="1200" cap="none" spc="0" normalizeH="0" baseline="0" noProof="0" err="1">
                <a:ln>
                  <a:noFill/>
                </a:ln>
                <a:solidFill>
                  <a:prstClr val="black"/>
                </a:solidFill>
                <a:effectLst/>
                <a:uLnTx/>
                <a:uFillTx/>
                <a:latin typeface="Calibri" panose="020F0502020204030204"/>
                <a:ea typeface="+mn-ea"/>
                <a:cs typeface="+mn-cs"/>
              </a:rPr>
              <a:t>Grawitch</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MJ, Ballard DW. </a:t>
            </a:r>
            <a:r>
              <a:rPr kumimoji="0" lang="en-US" sz="1000" b="0" i="1" u="none" strike="noStrike" kern="1200" cap="none" spc="0" normalizeH="0" baseline="0" noProof="0">
                <a:ln>
                  <a:noFill/>
                </a:ln>
                <a:solidFill>
                  <a:prstClr val="black"/>
                </a:solidFill>
                <a:effectLst/>
                <a:uLnTx/>
                <a:uFillTx/>
                <a:latin typeface="Calibri" panose="020F0502020204030204"/>
                <a:ea typeface="+mn-ea"/>
                <a:cs typeface="+mn-cs"/>
              </a:rPr>
              <a:t>The Psychologically Healthy Workplace: Building a Win–Win Environment for Organizations and Employees.</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2016.</a:t>
            </a:r>
          </a:p>
        </p:txBody>
      </p:sp>
      <p:sp>
        <p:nvSpPr>
          <p:cNvPr id="4" name="TextBox 3"/>
          <p:cNvSpPr txBox="1"/>
          <p:nvPr/>
        </p:nvSpPr>
        <p:spPr>
          <a:xfrm>
            <a:off x="384048" y="4352544"/>
            <a:ext cx="11613307" cy="461665"/>
          </a:xfrm>
          <a:prstGeom prst="rect">
            <a:avLst/>
          </a:prstGeom>
          <a:noFill/>
        </p:spPr>
        <p:txBody>
          <a:bodyPr wrap="non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Strategies that promote personal and professional well-being are most effective. </a:t>
            </a:r>
          </a:p>
        </p:txBody>
      </p:sp>
    </p:spTree>
    <p:extLst>
      <p:ext uri="{BB962C8B-B14F-4D97-AF65-F5344CB8AC3E}">
        <p14:creationId xmlns:p14="http://schemas.microsoft.com/office/powerpoint/2010/main" val="475928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3760"/>
            <a:ext cx="10515600" cy="1325563"/>
          </a:xfrm>
        </p:spPr>
        <p:txBody>
          <a:bodyPr/>
          <a:lstStyle/>
          <a:p>
            <a:pPr algn="ctr"/>
            <a:r>
              <a:rPr lang="en-US" b="1">
                <a:solidFill>
                  <a:srgbClr val="7030A0"/>
                </a:solidFill>
              </a:rPr>
              <a:t>Self-Assessment Process</a:t>
            </a:r>
          </a:p>
        </p:txBody>
      </p:sp>
      <p:sp>
        <p:nvSpPr>
          <p:cNvPr id="3" name="Content Placeholder 2"/>
          <p:cNvSpPr>
            <a:spLocks noGrp="1"/>
          </p:cNvSpPr>
          <p:nvPr>
            <p:ph idx="1"/>
          </p:nvPr>
        </p:nvSpPr>
        <p:spPr>
          <a:xfrm>
            <a:off x="838200" y="1253331"/>
            <a:ext cx="10515600" cy="4351338"/>
          </a:xfrm>
        </p:spPr>
        <p:txBody>
          <a:bodyPr vert="horz" lIns="91440" tIns="45720" rIns="91440" bIns="45720" rtlCol="0" anchor="t">
            <a:normAutofit/>
          </a:bodyPr>
          <a:lstStyle/>
          <a:p>
            <a:pPr marL="0" indent="0">
              <a:buNone/>
            </a:pPr>
            <a:endParaRPr lang="en-US">
              <a:ea typeface="Calibri"/>
              <a:cs typeface="Calibri"/>
            </a:endParaRPr>
          </a:p>
          <a:p>
            <a:r>
              <a:rPr lang="en-US"/>
              <a:t>Two assessments that evaluate satisfaction with life and are included here as examples. </a:t>
            </a:r>
            <a:endParaRPr lang="en-US">
              <a:ea typeface="Calibri"/>
              <a:cs typeface="Calibri"/>
            </a:endParaRPr>
          </a:p>
          <a:p>
            <a:pPr lvl="1"/>
            <a:r>
              <a:rPr lang="en-US"/>
              <a:t>The Satisfaction with Life Scale is a broad assessment validated by Ed Diener and his team. </a:t>
            </a:r>
            <a:endParaRPr lang="en-US">
              <a:ea typeface="Calibri"/>
              <a:cs typeface="Calibri"/>
            </a:endParaRPr>
          </a:p>
        </p:txBody>
      </p:sp>
      <p:pic>
        <p:nvPicPr>
          <p:cNvPr id="7" name="Picture 6" descr="Employee Experience: What it Means &amp; Why it Matters | Smartway2">
            <a:extLst>
              <a:ext uri="{FF2B5EF4-FFF2-40B4-BE49-F238E27FC236}">
                <a16:creationId xmlns:a16="http://schemas.microsoft.com/office/drawing/2014/main" id="{5D91C353-81A6-C4E3-AF1F-3AC8546DD473}"/>
              </a:ext>
            </a:extLst>
          </p:cNvPr>
          <p:cNvPicPr>
            <a:picLocks noChangeAspect="1"/>
          </p:cNvPicPr>
          <p:nvPr/>
        </p:nvPicPr>
        <p:blipFill>
          <a:blip r:embed="rId3"/>
          <a:stretch>
            <a:fillRect/>
          </a:stretch>
        </p:blipFill>
        <p:spPr>
          <a:xfrm>
            <a:off x="3740629" y="3688660"/>
            <a:ext cx="4710742" cy="2985580"/>
          </a:xfrm>
          <a:prstGeom prst="rect">
            <a:avLst/>
          </a:prstGeom>
        </p:spPr>
      </p:pic>
    </p:spTree>
    <p:extLst>
      <p:ext uri="{BB962C8B-B14F-4D97-AF65-F5344CB8AC3E}">
        <p14:creationId xmlns:p14="http://schemas.microsoft.com/office/powerpoint/2010/main" val="18088549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6400" y="1153572"/>
            <a:ext cx="3480834" cy="4461163"/>
          </a:xfrm>
        </p:spPr>
        <p:txBody>
          <a:bodyPr>
            <a:normAutofit/>
          </a:bodyPr>
          <a:lstStyle/>
          <a:p>
            <a:r>
              <a:rPr lang="en-US" sz="4100" b="1">
                <a:solidFill>
                  <a:srgbClr val="7030A0"/>
                </a:solidFill>
              </a:rPr>
              <a:t>Organizational wellbeing </a:t>
            </a:r>
            <a:br>
              <a:rPr lang="en-US" sz="4100" b="1">
                <a:solidFill>
                  <a:srgbClr val="7030A0"/>
                </a:solidFill>
              </a:rPr>
            </a:br>
            <a:r>
              <a:rPr lang="en-US" sz="4100" b="1">
                <a:solidFill>
                  <a:srgbClr val="7030A0"/>
                </a:solidFill>
              </a:rPr>
              <a:t>Key Points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p:cNvSpPr>
            <a:spLocks noGrp="1"/>
          </p:cNvSpPr>
          <p:nvPr>
            <p:ph idx="1"/>
          </p:nvPr>
        </p:nvSpPr>
        <p:spPr>
          <a:xfrm>
            <a:off x="4447308" y="591344"/>
            <a:ext cx="6906491" cy="5585619"/>
          </a:xfrm>
        </p:spPr>
        <p:txBody>
          <a:bodyPr anchor="ctr">
            <a:normAutofit/>
          </a:bodyPr>
          <a:lstStyle/>
          <a:p>
            <a:r>
              <a:rPr lang="en-US"/>
              <a:t>Evidence-based organizational strategies can reduce burnout and increase individual and institutional well-being.</a:t>
            </a:r>
          </a:p>
          <a:p>
            <a:r>
              <a:rPr lang="en-US"/>
              <a:t>Key among these are:</a:t>
            </a:r>
          </a:p>
          <a:p>
            <a:pPr lvl="1"/>
            <a:r>
              <a:rPr lang="en-US"/>
              <a:t>Positive, trusting, collaborative social interactions</a:t>
            </a:r>
          </a:p>
          <a:p>
            <a:pPr lvl="1"/>
            <a:r>
              <a:rPr lang="en-US"/>
              <a:t>Collaborative, transparent leadership with effective two-way communication</a:t>
            </a:r>
          </a:p>
          <a:p>
            <a:pPr lvl="1"/>
            <a:r>
              <a:rPr lang="en-US"/>
              <a:t>Personal action items and role-modeling to boost well-being in the workplace</a:t>
            </a:r>
            <a:r>
              <a:rPr lang="en-US" i="1"/>
              <a:t> </a:t>
            </a:r>
          </a:p>
          <a:p>
            <a:r>
              <a:rPr lang="en-US"/>
              <a:t>You can use your leadership skills to promote, and role model these types of interactions.</a:t>
            </a:r>
          </a:p>
          <a:p>
            <a:endParaRPr lang="en-US"/>
          </a:p>
        </p:txBody>
      </p:sp>
    </p:spTree>
    <p:extLst>
      <p:ext uri="{BB962C8B-B14F-4D97-AF65-F5344CB8AC3E}">
        <p14:creationId xmlns:p14="http://schemas.microsoft.com/office/powerpoint/2010/main" val="8670968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BB4B774-B4DE-4F8F-ADCA-8A1FEE882DF4}"/>
              </a:ext>
            </a:extLst>
          </p:cNvPr>
          <p:cNvPicPr>
            <a:picLocks noGrp="1" noChangeAspect="1"/>
          </p:cNvPicPr>
          <p:nvPr>
            <p:ph idx="1"/>
          </p:nvPr>
        </p:nvPicPr>
        <p:blipFill>
          <a:blip r:embed="rId3"/>
          <a:stretch>
            <a:fillRect/>
          </a:stretch>
        </p:blipFill>
        <p:spPr>
          <a:xfrm>
            <a:off x="3851988" y="-22304"/>
            <a:ext cx="4488024" cy="5541412"/>
          </a:xfrm>
          <a:prstGeom prst="rect">
            <a:avLst/>
          </a:prstGeom>
        </p:spPr>
      </p:pic>
      <p:sp>
        <p:nvSpPr>
          <p:cNvPr id="8" name="Callout: Bent Line 7">
            <a:extLst>
              <a:ext uri="{FF2B5EF4-FFF2-40B4-BE49-F238E27FC236}">
                <a16:creationId xmlns:a16="http://schemas.microsoft.com/office/drawing/2014/main" id="{248DCBB5-EBF3-4A71-86EC-81A3EC2370DB}"/>
              </a:ext>
            </a:extLst>
          </p:cNvPr>
          <p:cNvSpPr/>
          <p:nvPr/>
        </p:nvSpPr>
        <p:spPr>
          <a:xfrm>
            <a:off x="8553323" y="2042802"/>
            <a:ext cx="3040594" cy="3844289"/>
          </a:xfrm>
          <a:prstGeom prst="borderCallout2">
            <a:avLst>
              <a:gd name="adj1" fmla="val 18750"/>
              <a:gd name="adj2" fmla="val -899"/>
              <a:gd name="adj3" fmla="val 18750"/>
              <a:gd name="adj4" fmla="val -21735"/>
              <a:gd name="adj5" fmla="val 22949"/>
              <a:gd name="adj6" fmla="val -463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accent2">
                  <a:lumMod val="60000"/>
                  <a:lumOff val="40000"/>
                </a:schemeClr>
              </a:solidFill>
            </a:endParaRPr>
          </a:p>
          <a:p>
            <a:pPr algn="ctr"/>
            <a:r>
              <a:rPr lang="en-US" sz="1600" b="1">
                <a:solidFill>
                  <a:schemeClr val="accent2">
                    <a:lumMod val="60000"/>
                    <a:lumOff val="40000"/>
                  </a:schemeClr>
                </a:solidFill>
              </a:rPr>
              <a:t>Job Crafting- Meaning and Purpose</a:t>
            </a:r>
          </a:p>
          <a:p>
            <a:pPr algn="ctr"/>
            <a:endParaRPr lang="en-US" sz="1600" b="1">
              <a:solidFill>
                <a:schemeClr val="accent2">
                  <a:lumMod val="60000"/>
                  <a:lumOff val="40000"/>
                </a:schemeClr>
              </a:solidFill>
            </a:endParaRPr>
          </a:p>
          <a:p>
            <a:pPr algn="ctr"/>
            <a:r>
              <a:rPr lang="en-US" sz="1400">
                <a:solidFill>
                  <a:schemeClr val="bg1"/>
                </a:solidFill>
              </a:rPr>
              <a:t>Improved engagement and reduced distraction when: (i) structure one’s </a:t>
            </a:r>
            <a:r>
              <a:rPr lang="en-US" sz="1400" i="1">
                <a:solidFill>
                  <a:schemeClr val="bg1"/>
                </a:solidFill>
              </a:rPr>
              <a:t>tasks</a:t>
            </a:r>
            <a:r>
              <a:rPr lang="en-US" sz="1400">
                <a:solidFill>
                  <a:schemeClr val="bg1"/>
                </a:solidFill>
              </a:rPr>
              <a:t> so that they can be done more effectively, or so that tedious tasks are no longer necessary, or so that more challenging or interesting tasks are available; (ii) improve one’s </a:t>
            </a:r>
            <a:r>
              <a:rPr lang="en-US" sz="1400" i="1">
                <a:solidFill>
                  <a:schemeClr val="bg1"/>
                </a:solidFill>
              </a:rPr>
              <a:t>social relationships and interactions</a:t>
            </a:r>
            <a:r>
              <a:rPr lang="en-US" sz="1400">
                <a:solidFill>
                  <a:schemeClr val="bg1"/>
                </a:solidFill>
              </a:rPr>
              <a:t> at work; and (iii) find </a:t>
            </a:r>
            <a:r>
              <a:rPr lang="en-US" sz="1400" i="1">
                <a:solidFill>
                  <a:schemeClr val="bg1"/>
                </a:solidFill>
              </a:rPr>
              <a:t>meaning and purpose</a:t>
            </a:r>
            <a:r>
              <a:rPr lang="en-US" sz="1400">
                <a:solidFill>
                  <a:schemeClr val="bg1"/>
                </a:solidFill>
              </a:rPr>
              <a:t> in the work being done, often by connecting it to the mission or vision of the entire organization itself. (Bialowolski  et al 2020)</a:t>
            </a:r>
          </a:p>
          <a:p>
            <a:pPr algn="ctr"/>
            <a:endParaRPr lang="en-US" sz="1100"/>
          </a:p>
          <a:p>
            <a:pPr algn="ctr"/>
            <a:endParaRPr lang="en-US" sz="1100"/>
          </a:p>
        </p:txBody>
      </p:sp>
      <p:sp>
        <p:nvSpPr>
          <p:cNvPr id="11" name="Callout: Line 10">
            <a:extLst>
              <a:ext uri="{FF2B5EF4-FFF2-40B4-BE49-F238E27FC236}">
                <a16:creationId xmlns:a16="http://schemas.microsoft.com/office/drawing/2014/main" id="{D46B9E5A-4B34-4115-B06A-0D3E0569BADD}"/>
              </a:ext>
            </a:extLst>
          </p:cNvPr>
          <p:cNvSpPr/>
          <p:nvPr/>
        </p:nvSpPr>
        <p:spPr>
          <a:xfrm>
            <a:off x="256355" y="197463"/>
            <a:ext cx="3706971" cy="2455523"/>
          </a:xfrm>
          <a:prstGeom prst="borderCallout1">
            <a:avLst>
              <a:gd name="adj1" fmla="val 85504"/>
              <a:gd name="adj2" fmla="val 133115"/>
              <a:gd name="adj3" fmla="val 45843"/>
              <a:gd name="adj4" fmla="val 995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accent2">
                    <a:lumMod val="60000"/>
                    <a:lumOff val="40000"/>
                  </a:schemeClr>
                </a:solidFill>
              </a:rPr>
              <a:t>Self-Compassion</a:t>
            </a:r>
          </a:p>
          <a:p>
            <a:pPr algn="ctr"/>
            <a:endParaRPr lang="en-US" sz="1600" b="1">
              <a:solidFill>
                <a:schemeClr val="accent2">
                  <a:lumMod val="60000"/>
                  <a:lumOff val="40000"/>
                </a:schemeClr>
              </a:solidFill>
            </a:endParaRPr>
          </a:p>
          <a:p>
            <a:pPr algn="ctr"/>
            <a:r>
              <a:rPr lang="en-US" sz="1400">
                <a:solidFill>
                  <a:schemeClr val="bg1"/>
                </a:solidFill>
              </a:rPr>
              <a:t>Decreases in self-valuation/Self-compassion correlated with sleep impairment</a:t>
            </a:r>
            <a:r>
              <a:rPr lang="en-US" sz="1400" b="0" i="0">
                <a:solidFill>
                  <a:schemeClr val="bg1"/>
                </a:solidFill>
                <a:effectLst/>
              </a:rPr>
              <a:t>, which has been linked to reduced performance in cognitive tasks such as sustained attention, decision making, and affect regulation.  (Trockel </a:t>
            </a:r>
            <a:r>
              <a:rPr lang="en-US" sz="1400">
                <a:solidFill>
                  <a:schemeClr val="bg1"/>
                </a:solidFill>
              </a:rPr>
              <a:t>et al </a:t>
            </a:r>
            <a:r>
              <a:rPr lang="en-US" sz="1400" b="0" i="0">
                <a:solidFill>
                  <a:schemeClr val="bg1"/>
                </a:solidFill>
                <a:effectLst/>
              </a:rPr>
              <a:t>2019)</a:t>
            </a:r>
          </a:p>
          <a:p>
            <a:pPr algn="ctr"/>
            <a:endParaRPr lang="en-US" sz="1400" b="0" i="0">
              <a:solidFill>
                <a:schemeClr val="bg1"/>
              </a:solidFill>
              <a:effectLst/>
            </a:endParaRPr>
          </a:p>
          <a:p>
            <a:pPr algn="ctr"/>
            <a:endParaRPr lang="en-US" sz="1100"/>
          </a:p>
        </p:txBody>
      </p:sp>
      <p:sp>
        <p:nvSpPr>
          <p:cNvPr id="12" name="Callout: Line 11">
            <a:extLst>
              <a:ext uri="{FF2B5EF4-FFF2-40B4-BE49-F238E27FC236}">
                <a16:creationId xmlns:a16="http://schemas.microsoft.com/office/drawing/2014/main" id="{7B256A14-AA00-4343-B786-0E9ECEE90E82}"/>
              </a:ext>
            </a:extLst>
          </p:cNvPr>
          <p:cNvSpPr/>
          <p:nvPr/>
        </p:nvSpPr>
        <p:spPr>
          <a:xfrm>
            <a:off x="664413" y="3313730"/>
            <a:ext cx="2974264" cy="2243870"/>
          </a:xfrm>
          <a:prstGeom prst="borderCallout1">
            <a:avLst>
              <a:gd name="adj1" fmla="val 21114"/>
              <a:gd name="adj2" fmla="val 151058"/>
              <a:gd name="adj3" fmla="val 45843"/>
              <a:gd name="adj4" fmla="val 995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accent2">
                    <a:lumMod val="60000"/>
                    <a:lumOff val="40000"/>
                  </a:schemeClr>
                </a:solidFill>
              </a:rPr>
              <a:t>Gratitude</a:t>
            </a:r>
          </a:p>
          <a:p>
            <a:pPr algn="ctr"/>
            <a:endParaRPr lang="en-US" sz="1600" b="1">
              <a:solidFill>
                <a:schemeClr val="accent2">
                  <a:lumMod val="60000"/>
                  <a:lumOff val="40000"/>
                </a:schemeClr>
              </a:solidFill>
            </a:endParaRPr>
          </a:p>
          <a:p>
            <a:pPr algn="ctr"/>
            <a:r>
              <a:rPr lang="en-US" sz="1400"/>
              <a:t>Brief gratitude tools (3 good things, Gratitude Letter , Looking Forward Tool) can be effective in improving emotional exhaustion, depression, subjective happiness, work-life balance, emotional thriving, and emotional recovery (Adair et al 2020)</a:t>
            </a:r>
          </a:p>
          <a:p>
            <a:pPr algn="ctr"/>
            <a:endParaRPr lang="en-US" sz="1100"/>
          </a:p>
        </p:txBody>
      </p:sp>
      <p:sp>
        <p:nvSpPr>
          <p:cNvPr id="14" name="Callout: Bent Line 13">
            <a:extLst>
              <a:ext uri="{FF2B5EF4-FFF2-40B4-BE49-F238E27FC236}">
                <a16:creationId xmlns:a16="http://schemas.microsoft.com/office/drawing/2014/main" id="{28CE02A5-F1CA-4544-831D-A226F4339F0E}"/>
              </a:ext>
            </a:extLst>
          </p:cNvPr>
          <p:cNvSpPr/>
          <p:nvPr/>
        </p:nvSpPr>
        <p:spPr>
          <a:xfrm>
            <a:off x="7803292" y="231169"/>
            <a:ext cx="3179781" cy="1479480"/>
          </a:xfrm>
          <a:prstGeom prst="borderCallout2">
            <a:avLst>
              <a:gd name="adj1" fmla="val 18750"/>
              <a:gd name="adj2" fmla="val 1037"/>
              <a:gd name="adj3" fmla="val 18750"/>
              <a:gd name="adj4" fmla="val -16667"/>
              <a:gd name="adj5" fmla="val 179855"/>
              <a:gd name="adj6" fmla="val -519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accent2">
                    <a:lumMod val="60000"/>
                    <a:lumOff val="40000"/>
                  </a:schemeClr>
                </a:solidFill>
              </a:rPr>
              <a:t>Mindfulness</a:t>
            </a:r>
          </a:p>
          <a:p>
            <a:pPr algn="ctr"/>
            <a:endParaRPr lang="en-US" sz="1600" b="1">
              <a:solidFill>
                <a:schemeClr val="accent2">
                  <a:lumMod val="60000"/>
                  <a:lumOff val="40000"/>
                </a:schemeClr>
              </a:solidFill>
            </a:endParaRPr>
          </a:p>
          <a:p>
            <a:pPr algn="ctr"/>
            <a:r>
              <a:rPr lang="en-US" sz="1400"/>
              <a:t>Improvements in cortisol, sympathetic system reactivity, immune function (Heckenberg et al 2018)</a:t>
            </a:r>
          </a:p>
        </p:txBody>
      </p:sp>
      <p:sp>
        <p:nvSpPr>
          <p:cNvPr id="3" name="TextBox 2">
            <a:extLst>
              <a:ext uri="{FF2B5EF4-FFF2-40B4-BE49-F238E27FC236}">
                <a16:creationId xmlns:a16="http://schemas.microsoft.com/office/drawing/2014/main" id="{2608AE6F-6B47-FD93-B975-E25E5BAD3ED1}"/>
              </a:ext>
            </a:extLst>
          </p:cNvPr>
          <p:cNvSpPr txBox="1"/>
          <p:nvPr/>
        </p:nvSpPr>
        <p:spPr>
          <a:xfrm>
            <a:off x="4071990" y="5196007"/>
            <a:ext cx="4109663" cy="1661993"/>
          </a:xfrm>
          <a:prstGeom prst="rect">
            <a:avLst/>
          </a:prstGeom>
          <a:solidFill>
            <a:schemeClr val="accent1"/>
          </a:solidFill>
        </p:spPr>
        <p:txBody>
          <a:bodyPr wrap="square" rtlCol="0">
            <a:spAutoFit/>
          </a:bodyPr>
          <a:lstStyle/>
          <a:p>
            <a:pPr algn="ctr"/>
            <a:r>
              <a:rPr lang="en-US" sz="1600" b="1">
                <a:solidFill>
                  <a:schemeClr val="accent2">
                    <a:lumMod val="60000"/>
                    <a:lumOff val="40000"/>
                  </a:schemeClr>
                </a:solidFill>
                <a:effectLst/>
                <a:ea typeface="Times New Roman" panose="02020603050405020304" pitchFamily="18" charset="0"/>
              </a:rPr>
              <a:t>Decrease Loneliness and Social Isolation</a:t>
            </a:r>
          </a:p>
          <a:p>
            <a:pPr algn="ctr"/>
            <a:endParaRPr lang="en-US" sz="1600" b="1">
              <a:solidFill>
                <a:schemeClr val="accent2">
                  <a:lumMod val="60000"/>
                  <a:lumOff val="40000"/>
                </a:schemeClr>
              </a:solidFill>
              <a:effectLst/>
              <a:ea typeface="Times New Roman" panose="02020603050405020304" pitchFamily="18" charset="0"/>
            </a:endParaRPr>
          </a:p>
          <a:p>
            <a:r>
              <a:rPr lang="en-US" sz="1400">
                <a:solidFill>
                  <a:schemeClr val="bg1"/>
                </a:solidFill>
                <a:effectLst/>
                <a:ea typeface="Times New Roman" panose="02020603050405020304" pitchFamily="18" charset="0"/>
              </a:rPr>
              <a:t>numerous effects on health and well-being outcomes including mortality risk, physical functioning limitations, happiness and life satisfaction, optimism, purpose in life, depression, and hope (Hong et al 2023)</a:t>
            </a:r>
            <a:endParaRPr lang="en-US" sz="1400">
              <a:solidFill>
                <a:schemeClr val="bg1"/>
              </a:solidFill>
            </a:endParaRPr>
          </a:p>
        </p:txBody>
      </p:sp>
      <p:cxnSp>
        <p:nvCxnSpPr>
          <p:cNvPr id="5" name="Straight Connector 4">
            <a:extLst>
              <a:ext uri="{FF2B5EF4-FFF2-40B4-BE49-F238E27FC236}">
                <a16:creationId xmlns:a16="http://schemas.microsoft.com/office/drawing/2014/main" id="{963967CB-3AE2-FC03-6E07-45FE87D8C7B0}"/>
              </a:ext>
            </a:extLst>
          </p:cNvPr>
          <p:cNvCxnSpPr/>
          <p:nvPr/>
        </p:nvCxnSpPr>
        <p:spPr>
          <a:xfrm flipV="1">
            <a:off x="6096000" y="3195263"/>
            <a:ext cx="0" cy="200074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07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4" grpId="0" animBg="1"/>
      <p:bldP spid="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787C1D4-31C0-23FA-3AE8-79ADC6B971D3}"/>
              </a:ext>
            </a:extLst>
          </p:cNvPr>
          <p:cNvSpPr>
            <a:spLocks noGrp="1"/>
          </p:cNvSpPr>
          <p:nvPr>
            <p:ph type="title"/>
          </p:nvPr>
        </p:nvSpPr>
        <p:spPr>
          <a:xfrm>
            <a:off x="838200" y="365126"/>
            <a:ext cx="10515600" cy="1271802"/>
          </a:xfrm>
        </p:spPr>
        <p:txBody>
          <a:bodyPr>
            <a:normAutofit fontScale="90000"/>
          </a:bodyPr>
          <a:lstStyle/>
          <a:p>
            <a:pPr algn="ctr"/>
            <a:r>
              <a:rPr lang="en-US" sz="4400" b="1">
                <a:solidFill>
                  <a:srgbClr val="7030A0"/>
                </a:solidFill>
              </a:rPr>
              <a:t>Well-Being in the Workplace </a:t>
            </a:r>
            <a:br>
              <a:rPr lang="en-US" sz="4400" b="1">
                <a:solidFill>
                  <a:srgbClr val="7030A0"/>
                </a:solidFill>
              </a:rPr>
            </a:br>
            <a:endParaRPr lang="en-US"/>
          </a:p>
        </p:txBody>
      </p:sp>
      <p:sp>
        <p:nvSpPr>
          <p:cNvPr id="2" name="Content Placeholder 1">
            <a:extLst>
              <a:ext uri="{FF2B5EF4-FFF2-40B4-BE49-F238E27FC236}">
                <a16:creationId xmlns:a16="http://schemas.microsoft.com/office/drawing/2014/main" id="{FCB01084-2F56-D67D-AD71-F0E84A3295D9}"/>
              </a:ext>
            </a:extLst>
          </p:cNvPr>
          <p:cNvSpPr>
            <a:spLocks noGrp="1"/>
          </p:cNvSpPr>
          <p:nvPr>
            <p:ph sz="half" idx="1"/>
          </p:nvPr>
        </p:nvSpPr>
        <p:spPr/>
        <p:txBody>
          <a:bodyPr/>
          <a:lstStyle/>
          <a:p>
            <a:pPr marL="0" indent="0">
              <a:buNone/>
            </a:pPr>
            <a:endParaRPr lang="en-US" sz="2400"/>
          </a:p>
          <a:p>
            <a:pPr lvl="1"/>
            <a:endParaRPr lang="en-US"/>
          </a:p>
        </p:txBody>
      </p:sp>
      <p:pic>
        <p:nvPicPr>
          <p:cNvPr id="5" name="Picture 4">
            <a:extLst>
              <a:ext uri="{FF2B5EF4-FFF2-40B4-BE49-F238E27FC236}">
                <a16:creationId xmlns:a16="http://schemas.microsoft.com/office/drawing/2014/main" id="{C88A5BCB-C72B-6700-743F-3901DB2E1DE5}"/>
              </a:ext>
            </a:extLst>
          </p:cNvPr>
          <p:cNvPicPr>
            <a:picLocks noChangeAspect="1"/>
          </p:cNvPicPr>
          <p:nvPr/>
        </p:nvPicPr>
        <p:blipFill>
          <a:blip r:embed="rId3"/>
          <a:stretch>
            <a:fillRect/>
          </a:stretch>
        </p:blipFill>
        <p:spPr>
          <a:xfrm>
            <a:off x="887895" y="1992946"/>
            <a:ext cx="4740895" cy="2622846"/>
          </a:xfrm>
          <a:prstGeom prst="rect">
            <a:avLst/>
          </a:prstGeom>
          <a:ln w="38100">
            <a:solidFill>
              <a:srgbClr val="FFC000"/>
            </a:solidFill>
          </a:ln>
        </p:spPr>
      </p:pic>
      <p:sp>
        <p:nvSpPr>
          <p:cNvPr id="6" name="TextBox 5">
            <a:extLst>
              <a:ext uri="{FF2B5EF4-FFF2-40B4-BE49-F238E27FC236}">
                <a16:creationId xmlns:a16="http://schemas.microsoft.com/office/drawing/2014/main" id="{73A8C2DD-953A-CEAB-F9A5-A31C2D627BFB}"/>
              </a:ext>
            </a:extLst>
          </p:cNvPr>
          <p:cNvSpPr txBox="1"/>
          <p:nvPr/>
        </p:nvSpPr>
        <p:spPr>
          <a:xfrm>
            <a:off x="1437671" y="4804490"/>
            <a:ext cx="3181266" cy="338554"/>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3F71"/>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The Human </a:t>
            </a:r>
            <a:r>
              <a:rPr lang="en-US" sz="1600">
                <a:solidFill>
                  <a:srgbClr val="003F71"/>
                </a:solidFill>
                <a:latin typeface="Calibri" panose="020F0502020204030204"/>
                <a:hlinkClick r:id="rId4"/>
              </a:rPr>
              <a:t>Flourishng</a:t>
            </a:r>
            <a:r>
              <a:rPr kumimoji="0" lang="en-US" sz="1600" b="0" i="0" u="none" strike="noStrike" kern="1200" cap="none" spc="0" normalizeH="0" baseline="0" noProof="0">
                <a:ln>
                  <a:noFill/>
                </a:ln>
                <a:solidFill>
                  <a:srgbClr val="003F71"/>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Program</a:t>
            </a:r>
            <a:endParaRPr kumimoji="0" lang="en-US" sz="1600" b="0" i="0" u="none" strike="noStrike" kern="1200" cap="none" spc="0" normalizeH="0" baseline="0" noProof="0">
              <a:ln>
                <a:noFill/>
              </a:ln>
              <a:solidFill>
                <a:srgbClr val="003F71"/>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F9AD075-B99F-F02D-0606-DFBC2B06AF87}"/>
              </a:ext>
            </a:extLst>
          </p:cNvPr>
          <p:cNvPicPr>
            <a:picLocks noChangeAspect="1"/>
          </p:cNvPicPr>
          <p:nvPr/>
        </p:nvPicPr>
        <p:blipFill>
          <a:blip r:embed="rId5"/>
          <a:stretch>
            <a:fillRect/>
          </a:stretch>
        </p:blipFill>
        <p:spPr>
          <a:xfrm>
            <a:off x="6367256" y="2013622"/>
            <a:ext cx="4936849" cy="2622846"/>
          </a:xfrm>
          <a:prstGeom prst="rect">
            <a:avLst/>
          </a:prstGeom>
          <a:ln w="38100">
            <a:solidFill>
              <a:schemeClr val="accent2"/>
            </a:solidFill>
          </a:ln>
        </p:spPr>
      </p:pic>
      <p:sp>
        <p:nvSpPr>
          <p:cNvPr id="8" name="TextBox 7">
            <a:extLst>
              <a:ext uri="{FF2B5EF4-FFF2-40B4-BE49-F238E27FC236}">
                <a16:creationId xmlns:a16="http://schemas.microsoft.com/office/drawing/2014/main" id="{6B53DC6F-4D7C-E66E-45C5-A79B1665F5DE}"/>
              </a:ext>
            </a:extLst>
          </p:cNvPr>
          <p:cNvSpPr txBox="1"/>
          <p:nvPr/>
        </p:nvSpPr>
        <p:spPr>
          <a:xfrm>
            <a:off x="6913139" y="4782695"/>
            <a:ext cx="421247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3F71"/>
                </a:solidFill>
                <a:effectLst/>
                <a:uLnTx/>
                <a:uFillTx/>
                <a:latin typeface="Calibri" panose="020F0502020204030204"/>
                <a:ea typeface="+mn-ea"/>
                <a:cs typeface="+mn-cs"/>
                <a:hlinkClick r:id="rId4"/>
              </a:rPr>
              <a:t>Oxford Study: Employee Well-Being Outcomes from Individual Level Interventions</a:t>
            </a:r>
            <a:endParaRPr kumimoji="0" lang="en-US" sz="1600" b="0" i="0" u="none" strike="noStrike" kern="1200" cap="none" spc="0" normalizeH="0" baseline="0" noProof="0">
              <a:ln>
                <a:noFill/>
              </a:ln>
              <a:solidFill>
                <a:srgbClr val="003F7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25219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325369"/>
            <a:ext cx="4368602" cy="1956841"/>
          </a:xfrm>
        </p:spPr>
        <p:txBody>
          <a:bodyPr anchor="b">
            <a:normAutofit/>
          </a:bodyPr>
          <a:lstStyle/>
          <a:p>
            <a:r>
              <a:rPr lang="en-US" sz="5400"/>
              <a:t>Wrap Up:</a:t>
            </a:r>
          </a:p>
        </p:txBody>
      </p:sp>
      <p:sp>
        <p:nvSpPr>
          <p:cNvPr id="10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40080" y="2872899"/>
            <a:ext cx="4243589" cy="3320668"/>
          </a:xfrm>
        </p:spPr>
        <p:txBody>
          <a:bodyPr lIns="91440" tIns="45720" rIns="91440" bIns="45720">
            <a:normAutofit/>
          </a:bodyPr>
          <a:lstStyle/>
          <a:p>
            <a:r>
              <a:rPr lang="en-US" sz="2200"/>
              <a:t>Which activities connected with you?</a:t>
            </a:r>
          </a:p>
          <a:p>
            <a:r>
              <a:rPr lang="en-US" sz="2200"/>
              <a:t>How can you use these activities during your workday? At home? </a:t>
            </a:r>
          </a:p>
          <a:p>
            <a:r>
              <a:rPr lang="en-US" sz="2200">
                <a:ea typeface="Calibri"/>
                <a:cs typeface="Calibri"/>
              </a:rPr>
              <a:t>How can you use these activities in meetings?</a:t>
            </a:r>
          </a:p>
        </p:txBody>
      </p:sp>
      <p:pic>
        <p:nvPicPr>
          <p:cNvPr id="1026" name="Picture 2" descr="person holding vegetables">
            <a:extLst>
              <a:ext uri="{FF2B5EF4-FFF2-40B4-BE49-F238E27FC236}">
                <a16:creationId xmlns:a16="http://schemas.microsoft.com/office/drawing/2014/main" id="{342DAF76-D184-446F-E234-EE3B41ABA5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0040" r="23007"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3194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0" name="Rectangle 2059">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159C89E-2FA1-6A98-C857-91819CF766AC}"/>
              </a:ext>
            </a:extLst>
          </p:cNvPr>
          <p:cNvSpPr>
            <a:spLocks noGrp="1"/>
          </p:cNvSpPr>
          <p:nvPr>
            <p:ph type="title"/>
          </p:nvPr>
        </p:nvSpPr>
        <p:spPr>
          <a:xfrm>
            <a:off x="838199" y="4428000"/>
            <a:ext cx="6143626" cy="1400400"/>
          </a:xfrm>
        </p:spPr>
        <p:txBody>
          <a:bodyPr vert="horz" wrap="square" lIns="91440" tIns="45720" rIns="91440" bIns="45720" rtlCol="0" anchor="b">
            <a:normAutofit/>
          </a:bodyPr>
          <a:lstStyle/>
          <a:p>
            <a:pPr algn="l"/>
            <a:r>
              <a:rPr lang="en-US" sz="5600" kern="1200">
                <a:solidFill>
                  <a:schemeClr val="bg1"/>
                </a:solidFill>
                <a:latin typeface="+mj-lt"/>
                <a:ea typeface="+mj-ea"/>
                <a:cs typeface="+mj-cs"/>
              </a:rPr>
              <a:t>Time for a break.</a:t>
            </a:r>
          </a:p>
        </p:txBody>
      </p:sp>
      <p:sp>
        <p:nvSpPr>
          <p:cNvPr id="6" name="TextBox 5">
            <a:extLst>
              <a:ext uri="{FF2B5EF4-FFF2-40B4-BE49-F238E27FC236}">
                <a16:creationId xmlns:a16="http://schemas.microsoft.com/office/drawing/2014/main" id="{54E67F34-49F7-425C-B15B-D1D3DA5D8088}"/>
              </a:ext>
            </a:extLst>
          </p:cNvPr>
          <p:cNvSpPr txBox="1"/>
          <p:nvPr/>
        </p:nvSpPr>
        <p:spPr>
          <a:xfrm>
            <a:off x="7859713" y="4716472"/>
            <a:ext cx="3494088" cy="1017896"/>
          </a:xfrm>
          <a:prstGeom prst="rect">
            <a:avLst/>
          </a:prstGeom>
        </p:spPr>
        <p:txBody>
          <a:bodyPr vert="horz" lIns="91440" tIns="45720" rIns="91440" bIns="45720" rtlCol="0" anchor="b">
            <a:normAutofit/>
          </a:bodyPr>
          <a:lstStyle/>
          <a:p>
            <a:pPr marR="0" lvl="0" fontAlgn="auto">
              <a:lnSpc>
                <a:spcPct val="90000"/>
              </a:lnSpc>
              <a:spcBef>
                <a:spcPts val="1000"/>
              </a:spcBef>
              <a:spcAft>
                <a:spcPts val="0"/>
              </a:spcAft>
              <a:buClrTx/>
              <a:buSzTx/>
              <a:tabLst/>
              <a:defRPr/>
            </a:pPr>
            <a:r>
              <a:rPr kumimoji="0" lang="en-US" sz="2400" b="1" i="0" u="none" strike="noStrike" kern="1200" cap="none" spc="0" normalizeH="0" baseline="0" noProof="0">
                <a:ln>
                  <a:noFill/>
                </a:ln>
                <a:solidFill>
                  <a:schemeClr val="bg1"/>
                </a:solidFill>
                <a:effectLst/>
                <a:uLnTx/>
                <a:uFillTx/>
                <a:latin typeface="+mn-lt"/>
                <a:ea typeface="+mn-ea"/>
                <a:cs typeface="+mn-cs"/>
                <a:sym typeface="Lucida Grande" charset="0"/>
              </a:rPr>
              <a:t>MINDFUL AWARENESS </a:t>
            </a:r>
            <a:endParaRPr kumimoji="0" lang="en-US" sz="2400" b="1" i="0" u="none" strike="noStrike" kern="1200" cap="none" spc="0" normalizeH="0" baseline="0" noProof="0">
              <a:ln>
                <a:noFill/>
              </a:ln>
              <a:solidFill>
                <a:schemeClr val="bg1"/>
              </a:solidFill>
              <a:effectLst/>
              <a:uLnTx/>
              <a:uFillTx/>
              <a:latin typeface="+mn-lt"/>
              <a:ea typeface="+mn-ea"/>
              <a:cs typeface="+mn-cs"/>
            </a:endParaRPr>
          </a:p>
        </p:txBody>
      </p:sp>
      <p:pic>
        <p:nvPicPr>
          <p:cNvPr id="2" name="Picture 1">
            <a:extLst>
              <a:ext uri="{FF2B5EF4-FFF2-40B4-BE49-F238E27FC236}">
                <a16:creationId xmlns:a16="http://schemas.microsoft.com/office/drawing/2014/main" id="{CD1C3BC6-A7DE-25A2-542B-25BB5F2BFC5A}"/>
              </a:ext>
            </a:extLst>
          </p:cNvPr>
          <p:cNvPicPr>
            <a:picLocks noChangeAspect="1"/>
          </p:cNvPicPr>
          <p:nvPr/>
        </p:nvPicPr>
        <p:blipFill>
          <a:blip r:embed="rId3"/>
          <a:srcRect r="15248" b="2"/>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2050" name="Picture 2" descr="white wooden bench">
            <a:extLst>
              <a:ext uri="{FF2B5EF4-FFF2-40B4-BE49-F238E27FC236}">
                <a16:creationId xmlns:a16="http://schemas.microsoft.com/office/drawing/2014/main" id="{BD54197E-B42E-9FC1-2E48-94ABE78E91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2" r="1" b="1"/>
          <a:stretch/>
        </p:blipFill>
        <p:spPr bwMode="auto">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a:noFill/>
          <a:extLst>
            <a:ext uri="{909E8E84-426E-40DD-AFC4-6F175D3DCCD1}">
              <a14:hiddenFill xmlns:a14="http://schemas.microsoft.com/office/drawing/2010/main">
                <a:solidFill>
                  <a:srgbClr val="FFFFFF"/>
                </a:solidFill>
              </a14:hiddenFill>
            </a:ext>
          </a:extLst>
        </p:spPr>
      </p:pic>
      <p:grpSp>
        <p:nvGrpSpPr>
          <p:cNvPr id="2062" name="Group 2061">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2063" name="Freeform: Shape 2062">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64" name="Freeform: Shape 2063">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4151021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20537-480D-F143-9B08-3C43C069F00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kern="1200">
                <a:solidFill>
                  <a:srgbClr val="7030A0"/>
                </a:solidFill>
                <a:latin typeface="+mj-lt"/>
                <a:ea typeface="+mj-ea"/>
                <a:cs typeface="+mj-cs"/>
              </a:rPr>
              <a:t>Sharing Gratitude</a:t>
            </a:r>
          </a:p>
        </p:txBody>
      </p:sp>
      <p:sp>
        <p:nvSpPr>
          <p:cNvPr id="3" name="Content Placeholder 2">
            <a:extLst>
              <a:ext uri="{FF2B5EF4-FFF2-40B4-BE49-F238E27FC236}">
                <a16:creationId xmlns:a16="http://schemas.microsoft.com/office/drawing/2014/main" id="{4EF9DC82-29DE-FF42-8750-558FA63A8D5C}"/>
              </a:ext>
            </a:extLst>
          </p:cNvPr>
          <p:cNvSpPr>
            <a:spLocks noGrp="1"/>
          </p:cNvSpPr>
          <p:nvPr>
            <p:ph idx="1"/>
          </p:nvPr>
        </p:nvSpPr>
        <p:spPr>
          <a:xfrm>
            <a:off x="640080" y="3226368"/>
            <a:ext cx="4243589" cy="2698845"/>
          </a:xfrm>
        </p:spPr>
        <p:txBody>
          <a:bodyPr vert="horz" lIns="91440" tIns="45720" rIns="91440" bIns="45720" rtlCol="0" anchor="t">
            <a:normAutofit/>
          </a:bodyPr>
          <a:lstStyle/>
          <a:p>
            <a:pPr marL="0" indent="0">
              <a:buNone/>
            </a:pPr>
            <a:r>
              <a:rPr lang="en-US" sz="2800" kern="1200">
                <a:latin typeface="+mn-lt"/>
                <a:ea typeface="+mn-ea"/>
                <a:cs typeface="+mn-cs"/>
              </a:rPr>
              <a:t>You are invited to share one of the things you are grateful for today.</a:t>
            </a:r>
          </a:p>
          <a:p>
            <a:pPr marL="0" indent="0">
              <a:buNone/>
            </a:pPr>
            <a:endParaRPr lang="en-US" sz="2200"/>
          </a:p>
          <a:p>
            <a:pPr marL="0" indent="0">
              <a:buNone/>
            </a:pPr>
            <a:endParaRPr lang="en-US" sz="2200"/>
          </a:p>
        </p:txBody>
      </p:sp>
      <p:pic>
        <p:nvPicPr>
          <p:cNvPr id="5" name="Picture 4" descr="A picture containing text, sky, sunset, outdoor&#10;&#10;Description automatically generated">
            <a:extLst>
              <a:ext uri="{FF2B5EF4-FFF2-40B4-BE49-F238E27FC236}">
                <a16:creationId xmlns:a16="http://schemas.microsoft.com/office/drawing/2014/main" id="{0EC4A055-196B-4D6C-8404-912BA7FA7BC9}"/>
              </a:ext>
            </a:extLst>
          </p:cNvPr>
          <p:cNvPicPr>
            <a:picLocks noChangeAspect="1"/>
          </p:cNvPicPr>
          <p:nvPr/>
        </p:nvPicPr>
        <p:blipFill rotWithShape="1">
          <a:blip r:embed="rId3">
            <a:extLst>
              <a:ext uri="{28A0092B-C50C-407E-A947-70E740481C1C}">
                <a14:useLocalDpi xmlns:a14="http://schemas.microsoft.com/office/drawing/2010/main" val="0"/>
              </a:ext>
            </a:extLst>
          </a:blip>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13723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672" y="635131"/>
            <a:ext cx="10948027" cy="1325563"/>
          </a:xfrm>
        </p:spPr>
        <p:txBody>
          <a:bodyPr>
            <a:normAutofit fontScale="90000"/>
          </a:bodyPr>
          <a:lstStyle/>
          <a:p>
            <a:pPr algn="ctr"/>
            <a:r>
              <a:rPr lang="en-US" sz="4900" b="1">
                <a:solidFill>
                  <a:srgbClr val="7030A0"/>
                </a:solidFill>
              </a:rPr>
              <a:t>Satisfaction with Life Scale </a:t>
            </a:r>
            <a:br>
              <a:rPr lang="en-US" sz="4900" b="1">
                <a:solidFill>
                  <a:srgbClr val="7030A0"/>
                </a:solidFill>
              </a:rPr>
            </a:br>
            <a:r>
              <a:rPr lang="en-US" sz="2700" b="0"/>
              <a:t>Indicate below on scale of 1 (strongly disagree) to 7 (strongly agree)</a:t>
            </a:r>
            <a:br>
              <a:rPr lang="en-US" sz="2700" b="0"/>
            </a:br>
            <a:endParaRPr lang="en-US" sz="2700" b="0"/>
          </a:p>
        </p:txBody>
      </p:sp>
      <p:sp>
        <p:nvSpPr>
          <p:cNvPr id="3" name="Content Placeholder 2"/>
          <p:cNvSpPr>
            <a:spLocks noGrp="1"/>
          </p:cNvSpPr>
          <p:nvPr>
            <p:ph sz="quarter" idx="13"/>
          </p:nvPr>
        </p:nvSpPr>
        <p:spPr/>
        <p:txBody>
          <a:bodyPr/>
          <a:lstStyle/>
          <a:p>
            <a:pPr marL="0" indent="0">
              <a:buNone/>
            </a:pPr>
            <a:r>
              <a:rPr lang="en-US"/>
              <a:t>____ </a:t>
            </a:r>
            <a:r>
              <a:rPr lang="en-US" b="1"/>
              <a:t>In most ways my life is close to my ideal. </a:t>
            </a:r>
          </a:p>
          <a:p>
            <a:pPr marL="0" indent="0">
              <a:buNone/>
            </a:pPr>
            <a:r>
              <a:rPr lang="en-US"/>
              <a:t>____ </a:t>
            </a:r>
            <a:r>
              <a:rPr lang="en-US" b="1"/>
              <a:t>The conditions of my life are excellent.</a:t>
            </a:r>
          </a:p>
          <a:p>
            <a:pPr marL="0" indent="0">
              <a:buNone/>
            </a:pPr>
            <a:r>
              <a:rPr lang="en-US"/>
              <a:t>____</a:t>
            </a:r>
            <a:r>
              <a:rPr lang="en-US" b="1"/>
              <a:t> I am satisfied with my life.</a:t>
            </a:r>
          </a:p>
          <a:p>
            <a:pPr marL="0" indent="0">
              <a:buNone/>
            </a:pPr>
            <a:r>
              <a:rPr lang="en-US"/>
              <a:t>____ So far I have gotten the important things I want in life.</a:t>
            </a:r>
          </a:p>
          <a:p>
            <a:pPr marL="0" indent="0">
              <a:buNone/>
            </a:pPr>
            <a:r>
              <a:rPr lang="en-US"/>
              <a:t>____ If I could live my life over, I would change almost nothing.</a:t>
            </a:r>
          </a:p>
          <a:p>
            <a:endParaRPr lang="en-US"/>
          </a:p>
        </p:txBody>
      </p:sp>
      <p:sp>
        <p:nvSpPr>
          <p:cNvPr id="4" name="Rectangle 3"/>
          <p:cNvSpPr/>
          <p:nvPr/>
        </p:nvSpPr>
        <p:spPr>
          <a:xfrm>
            <a:off x="789432" y="5264480"/>
            <a:ext cx="1090574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sym typeface="Calibri"/>
              </a:rPr>
              <a:t>Diener E, Emmons RA, Larsen RJ, Griffin S. The Satisfaction with Life Scale. </a:t>
            </a:r>
            <a:r>
              <a:rPr kumimoji="0" lang="en-US" sz="1200" b="0" i="1" u="none" strike="noStrike" kern="1200" cap="none" spc="0" normalizeH="0" baseline="0" noProof="0">
                <a:ln>
                  <a:noFill/>
                </a:ln>
                <a:solidFill>
                  <a:prstClr val="black"/>
                </a:solidFill>
                <a:effectLst/>
                <a:uLnTx/>
                <a:uFillTx/>
                <a:latin typeface="Calibri" panose="020F0502020204030204"/>
                <a:ea typeface="Calibri"/>
                <a:cs typeface="Calibri"/>
                <a:sym typeface="Calibri"/>
              </a:rPr>
              <a:t>J </a:t>
            </a:r>
            <a:r>
              <a:rPr kumimoji="0" lang="en-US" sz="1200" b="0" i="1" u="none" strike="noStrike" kern="1200" cap="none" spc="0" normalizeH="0" baseline="0" noProof="0" err="1">
                <a:ln>
                  <a:noFill/>
                </a:ln>
                <a:solidFill>
                  <a:prstClr val="black"/>
                </a:solidFill>
                <a:effectLst/>
                <a:uLnTx/>
                <a:uFillTx/>
                <a:latin typeface="Calibri" panose="020F0502020204030204"/>
                <a:ea typeface="Calibri"/>
                <a:cs typeface="Calibri"/>
                <a:sym typeface="Calibri"/>
              </a:rPr>
              <a:t>Pers</a:t>
            </a:r>
            <a:r>
              <a:rPr kumimoji="0" lang="en-US" sz="1200" b="0" i="1" u="none" strike="noStrike" kern="1200" cap="none" spc="0" normalizeH="0" baseline="0" noProof="0">
                <a:ln>
                  <a:noFill/>
                </a:ln>
                <a:solidFill>
                  <a:prstClr val="black"/>
                </a:solidFill>
                <a:effectLst/>
                <a:uLnTx/>
                <a:uFillTx/>
                <a:latin typeface="Calibri" panose="020F0502020204030204"/>
                <a:ea typeface="Calibri"/>
                <a:cs typeface="Calibri"/>
                <a:sym typeface="Calibri"/>
              </a:rPr>
              <a:t> Assess. </a:t>
            </a:r>
            <a:r>
              <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sym typeface="Calibri"/>
              </a:rPr>
              <a:t>1985;48(1):71-75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Calibri" panose="020F0502020204030204"/>
                <a:ea typeface="Calibri"/>
                <a:cs typeface="Calibri"/>
                <a:sym typeface="Calibri"/>
              </a:rPr>
              <a:t>Kjell</a:t>
            </a:r>
            <a:r>
              <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sym typeface="Calibri"/>
              </a:rPr>
              <a:t> ONE, Diener E. Abbreviated three item version of the Satisfaction with Life Scale and the Harmony in life scale yield as strong psychometric properties as the original scales. </a:t>
            </a:r>
            <a:r>
              <a:rPr kumimoji="0" lang="en-US" sz="1200" b="0" i="1" u="none" strike="noStrike" kern="1200" cap="none" spc="0" normalizeH="0" baseline="0" noProof="0">
                <a:ln>
                  <a:noFill/>
                </a:ln>
                <a:solidFill>
                  <a:prstClr val="black"/>
                </a:solidFill>
                <a:effectLst/>
                <a:uLnTx/>
                <a:uFillTx/>
                <a:latin typeface="Calibri" panose="020F0502020204030204"/>
                <a:ea typeface="Calibri"/>
                <a:cs typeface="Calibri"/>
                <a:sym typeface="Calibri"/>
              </a:rPr>
              <a:t>Journal of Personality Assessment. </a:t>
            </a:r>
            <a:r>
              <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sym typeface="Calibri"/>
              </a:rPr>
              <a:t>Doi:10.1080/00223891.2020.1737093</a:t>
            </a:r>
          </a:p>
        </p:txBody>
      </p:sp>
    </p:spTree>
    <p:extLst>
      <p:ext uri="{BB962C8B-B14F-4D97-AF65-F5344CB8AC3E}">
        <p14:creationId xmlns:p14="http://schemas.microsoft.com/office/powerpoint/2010/main" val="2567354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8"/>
          <p:cNvSpPr txBox="1">
            <a:spLocks noGrp="1"/>
          </p:cNvSpPr>
          <p:nvPr>
            <p:ph type="title"/>
          </p:nvPr>
        </p:nvSpPr>
        <p:spPr>
          <a:xfrm>
            <a:off x="771988" y="239467"/>
            <a:ext cx="10515600" cy="1398800"/>
          </a:xfrm>
          <a:prstGeom prst="rect">
            <a:avLst/>
          </a:prstGeom>
          <a:noFill/>
          <a:ln>
            <a:noFill/>
          </a:ln>
        </p:spPr>
        <p:txBody>
          <a:bodyPr spcFirstLastPara="1" vert="horz" wrap="square" lIns="91433" tIns="45700" rIns="91433" bIns="45700" rtlCol="0" anchor="ctr" anchorCtr="0">
            <a:noAutofit/>
          </a:bodyPr>
          <a:lstStyle/>
          <a:p>
            <a:pPr algn="ctr">
              <a:buClr>
                <a:srgbClr val="7030A0"/>
              </a:buClr>
              <a:buSzPts val="3300"/>
            </a:pPr>
            <a:r>
              <a:rPr lang="en" b="1">
                <a:solidFill>
                  <a:srgbClr val="7030A0"/>
                </a:solidFill>
              </a:rPr>
              <a:t>Satisfaction with Life Scale (SWLS)</a:t>
            </a:r>
            <a:endParaRPr b="1">
              <a:solidFill>
                <a:srgbClr val="7030A0"/>
              </a:solidFill>
            </a:endParaRPr>
          </a:p>
        </p:txBody>
      </p:sp>
      <p:sp>
        <p:nvSpPr>
          <p:cNvPr id="276" name="Google Shape;276;p48"/>
          <p:cNvSpPr txBox="1">
            <a:spLocks noGrp="1"/>
          </p:cNvSpPr>
          <p:nvPr>
            <p:ph type="body" idx="1"/>
          </p:nvPr>
        </p:nvSpPr>
        <p:spPr>
          <a:xfrm>
            <a:off x="1944915" y="1752667"/>
            <a:ext cx="8646290" cy="4292000"/>
          </a:xfrm>
          <a:prstGeom prst="rect">
            <a:avLst/>
          </a:prstGeom>
          <a:noFill/>
          <a:ln>
            <a:noFill/>
          </a:ln>
        </p:spPr>
        <p:txBody>
          <a:bodyPr spcFirstLastPara="1" vert="horz" wrap="square" lIns="91433" tIns="45700" rIns="91433" bIns="45700" rtlCol="0" anchor="t" anchorCtr="0">
            <a:noAutofit/>
          </a:bodyPr>
          <a:lstStyle/>
          <a:p>
            <a:pPr marL="0" indent="0">
              <a:lnSpc>
                <a:spcPct val="115000"/>
              </a:lnSpc>
              <a:spcBef>
                <a:spcPts val="1600"/>
              </a:spcBef>
              <a:buSzPts val="1100"/>
              <a:buNone/>
            </a:pPr>
            <a:r>
              <a:rPr lang="en" sz="2400"/>
              <a:t>30 - 35		Very high score; highly satisfied</a:t>
            </a:r>
            <a:endParaRPr sz="2400"/>
          </a:p>
          <a:p>
            <a:pPr marL="0" indent="0">
              <a:lnSpc>
                <a:spcPct val="115000"/>
              </a:lnSpc>
              <a:spcBef>
                <a:spcPts val="1600"/>
              </a:spcBef>
              <a:buSzPts val="1100"/>
              <a:buNone/>
            </a:pPr>
            <a:r>
              <a:rPr lang="en" sz="2400"/>
              <a:t>25 - 29  	High score</a:t>
            </a:r>
            <a:endParaRPr sz="2400"/>
          </a:p>
          <a:p>
            <a:pPr marL="0" indent="0">
              <a:lnSpc>
                <a:spcPct val="115000"/>
              </a:lnSpc>
              <a:spcBef>
                <a:spcPts val="1600"/>
              </a:spcBef>
              <a:buSzPts val="1100"/>
              <a:buNone/>
            </a:pPr>
            <a:r>
              <a:rPr lang="en" sz="2400"/>
              <a:t>20 - 24		Average score</a:t>
            </a:r>
            <a:endParaRPr sz="2400"/>
          </a:p>
          <a:p>
            <a:pPr marL="0" indent="0">
              <a:lnSpc>
                <a:spcPct val="115000"/>
              </a:lnSpc>
              <a:spcBef>
                <a:spcPts val="1600"/>
              </a:spcBef>
              <a:buSzPts val="1100"/>
              <a:buNone/>
            </a:pPr>
            <a:r>
              <a:rPr lang="en" sz="2400"/>
              <a:t>15 - 19  	Slightly below average in life satisfaction</a:t>
            </a:r>
            <a:endParaRPr sz="2400"/>
          </a:p>
          <a:p>
            <a:pPr marL="0" indent="0">
              <a:lnSpc>
                <a:spcPct val="115000"/>
              </a:lnSpc>
              <a:spcBef>
                <a:spcPts val="1600"/>
              </a:spcBef>
              <a:buSzPts val="1100"/>
              <a:buNone/>
            </a:pPr>
            <a:r>
              <a:rPr lang="en" sz="2400"/>
              <a:t>10 - 14  	Dissatisfied</a:t>
            </a:r>
            <a:endParaRPr sz="2400"/>
          </a:p>
          <a:p>
            <a:pPr marL="0" indent="0">
              <a:lnSpc>
                <a:spcPct val="115000"/>
              </a:lnSpc>
              <a:spcBef>
                <a:spcPts val="1600"/>
              </a:spcBef>
              <a:spcAft>
                <a:spcPts val="1600"/>
              </a:spcAft>
              <a:buSzPts val="1100"/>
              <a:buNone/>
            </a:pPr>
            <a:r>
              <a:rPr lang="en" sz="2400"/>
              <a:t>    5 - 9  	Extremely Dissatisfied</a:t>
            </a:r>
          </a:p>
          <a:p>
            <a:pPr marL="0" indent="0">
              <a:lnSpc>
                <a:spcPct val="115000"/>
              </a:lnSpc>
              <a:spcBef>
                <a:spcPts val="1600"/>
              </a:spcBef>
              <a:spcAft>
                <a:spcPts val="1600"/>
              </a:spcAft>
              <a:buSzPts val="1100"/>
              <a:buNone/>
            </a:pPr>
            <a:r>
              <a:rPr lang="en-US" sz="1200">
                <a:ea typeface="Calibri"/>
                <a:cs typeface="Calibri"/>
                <a:sym typeface="Calibri"/>
              </a:rPr>
              <a:t>https://commondatastorage.googleapis.com/eddiener/uploads/support/file/10/Understanding_SWLS_Scores.pdf</a:t>
            </a:r>
          </a:p>
          <a:p>
            <a:pPr marL="0" indent="0">
              <a:lnSpc>
                <a:spcPct val="115000"/>
              </a:lnSpc>
              <a:spcBef>
                <a:spcPts val="1600"/>
              </a:spcBef>
              <a:spcAft>
                <a:spcPts val="1600"/>
              </a:spcAft>
              <a:buSzPts val="1100"/>
              <a:buNone/>
            </a:pPr>
            <a:endParaRPr lang="en" sz="1200"/>
          </a:p>
          <a:p>
            <a:pPr marL="0" indent="0">
              <a:lnSpc>
                <a:spcPct val="115000"/>
              </a:lnSpc>
              <a:spcBef>
                <a:spcPts val="1600"/>
              </a:spcBef>
              <a:spcAft>
                <a:spcPts val="1600"/>
              </a:spcAft>
              <a:buSzPts val="1100"/>
              <a:buNone/>
            </a:pPr>
            <a:endParaRPr sz="1200"/>
          </a:p>
        </p:txBody>
      </p:sp>
      <p:sp>
        <p:nvSpPr>
          <p:cNvPr id="277" name="Google Shape;277;p48"/>
          <p:cNvSpPr txBox="1"/>
          <p:nvPr/>
        </p:nvSpPr>
        <p:spPr>
          <a:xfrm>
            <a:off x="625684" y="1053267"/>
            <a:ext cx="10148400" cy="11700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 sz="3200" b="0" i="0" u="none" strike="noStrike" kern="1200" cap="none" spc="0" normalizeH="0" baseline="0" noProof="0">
                <a:ln>
                  <a:noFill/>
                </a:ln>
                <a:solidFill>
                  <a:prstClr val="black"/>
                </a:solidFill>
                <a:effectLst/>
                <a:uLnTx/>
                <a:uFillTx/>
                <a:latin typeface="Calibri"/>
                <a:ea typeface="Calibri"/>
                <a:cs typeface="Calibri"/>
                <a:sym typeface="Calibri"/>
              </a:rPr>
              <a:t>Interpretation of Scores</a:t>
            </a: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descr="Likert Scale For Satisfaction">
            <a:extLst>
              <a:ext uri="{FF2B5EF4-FFF2-40B4-BE49-F238E27FC236}">
                <a16:creationId xmlns:a16="http://schemas.microsoft.com/office/drawing/2014/main" id="{BCB5681F-D02B-314C-308C-6E9F77AC0D9A}"/>
              </a:ext>
            </a:extLst>
          </p:cNvPr>
          <p:cNvPicPr>
            <a:picLocks noChangeAspect="1"/>
          </p:cNvPicPr>
          <p:nvPr/>
        </p:nvPicPr>
        <p:blipFill>
          <a:blip r:embed="rId3"/>
          <a:stretch>
            <a:fillRect/>
          </a:stretch>
        </p:blipFill>
        <p:spPr>
          <a:xfrm rot="5400000">
            <a:off x="8651842" y="3192827"/>
            <a:ext cx="4061605" cy="1411679"/>
          </a:xfrm>
          <a:prstGeom prst="rect">
            <a:avLst/>
          </a:prstGeom>
        </p:spPr>
      </p:pic>
    </p:spTree>
    <p:extLst>
      <p:ext uri="{BB962C8B-B14F-4D97-AF65-F5344CB8AC3E}">
        <p14:creationId xmlns:p14="http://schemas.microsoft.com/office/powerpoint/2010/main" val="28496668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ole Health Master Slide">
  <a:themeElements>
    <a:clrScheme name="Live Whole Health 1">
      <a:dk1>
        <a:srgbClr val="003F71"/>
      </a:dk1>
      <a:lt1>
        <a:srgbClr val="FFFFFF"/>
      </a:lt1>
      <a:dk2>
        <a:srgbClr val="000000"/>
      </a:dk2>
      <a:lt2>
        <a:srgbClr val="E7E6E6"/>
      </a:lt2>
      <a:accent1>
        <a:srgbClr val="0083BD"/>
      </a:accent1>
      <a:accent2>
        <a:srgbClr val="FFC000"/>
      </a:accent2>
      <a:accent3>
        <a:srgbClr val="C9CAC8"/>
      </a:accent3>
      <a:accent4>
        <a:srgbClr val="5E9CAE"/>
      </a:accent4>
      <a:accent5>
        <a:srgbClr val="6FD3E3"/>
      </a:accent5>
      <a:accent6>
        <a:srgbClr val="BDE18A"/>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e95f1b23-abaf-45ee-821d-b7ab251ab3bf}" enabled="0" method="" siteId="{e95f1b23-abaf-45ee-821d-b7ab251ab3bf}" removed="1"/>
</clbl:labelList>
</file>

<file path=docProps/app.xml><?xml version="1.0" encoding="utf-8"?>
<Properties xmlns="http://schemas.openxmlformats.org/officeDocument/2006/extended-properties" xmlns:vt="http://schemas.openxmlformats.org/officeDocument/2006/docPropsVTypes">
  <TotalTime>2</TotalTime>
  <Words>4900</Words>
  <Application>Microsoft Office PowerPoint</Application>
  <PresentationFormat>Widescreen</PresentationFormat>
  <Paragraphs>579</Paragraphs>
  <Slides>75</Slides>
  <Notes>73</Notes>
  <HiddenSlides>2</HiddenSlides>
  <MMClips>1</MMClips>
  <ScaleCrop>false</ScaleCrop>
  <HeadingPairs>
    <vt:vector size="6" baseType="variant">
      <vt:variant>
        <vt:lpstr>Fonts Used</vt:lpstr>
      </vt:variant>
      <vt:variant>
        <vt:i4>20</vt:i4>
      </vt:variant>
      <vt:variant>
        <vt:lpstr>Theme</vt:lpstr>
      </vt:variant>
      <vt:variant>
        <vt:i4>4</vt:i4>
      </vt:variant>
      <vt:variant>
        <vt:lpstr>Slide Titles</vt:lpstr>
      </vt:variant>
      <vt:variant>
        <vt:i4>75</vt:i4>
      </vt:variant>
    </vt:vector>
  </HeadingPairs>
  <TitlesOfParts>
    <vt:vector size="99" baseType="lpstr">
      <vt:lpstr>맑은 고딕</vt:lpstr>
      <vt:lpstr>ＭＳ Ｐゴシック</vt:lpstr>
      <vt:lpstr>游ゴシック</vt:lpstr>
      <vt:lpstr>Adobe Devanagari</vt:lpstr>
      <vt:lpstr>Arial</vt:lpstr>
      <vt:lpstr>Calibri</vt:lpstr>
      <vt:lpstr>Calibri Light</vt:lpstr>
      <vt:lpstr>Cambria</vt:lpstr>
      <vt:lpstr>Century Gothic</vt:lpstr>
      <vt:lpstr>Courier New</vt:lpstr>
      <vt:lpstr>Georgia</vt:lpstr>
      <vt:lpstr>Gill Sans</vt:lpstr>
      <vt:lpstr>Monaco</vt:lpstr>
      <vt:lpstr>Segoe UI</vt:lpstr>
      <vt:lpstr>System Font Regular</vt:lpstr>
      <vt:lpstr>Times New Roman</vt:lpstr>
      <vt:lpstr>Wingdings</vt:lpstr>
      <vt:lpstr>ヒラギノ明朝 ProN W3</vt:lpstr>
      <vt:lpstr>ヒラギノ角ゴ ProN W3</vt:lpstr>
      <vt:lpstr>ヒラギノ角ゴ ProN W6</vt:lpstr>
      <vt:lpstr>Office Theme</vt:lpstr>
      <vt:lpstr>Whole Health Master Slide</vt:lpstr>
      <vt:lpstr>1_Office theme</vt:lpstr>
      <vt:lpstr>3_Office Theme</vt:lpstr>
      <vt:lpstr>Empowering Healthcare Professionals and Teams with Well-Being Tools</vt:lpstr>
      <vt:lpstr>Disclosures</vt:lpstr>
      <vt:lpstr>Objectives  and goals</vt:lpstr>
      <vt:lpstr>What is Whole Health?</vt:lpstr>
      <vt:lpstr>PowerPoint Presentation</vt:lpstr>
      <vt:lpstr>Activity 1</vt:lpstr>
      <vt:lpstr>Self-Assessment Process</vt:lpstr>
      <vt:lpstr>Satisfaction with Life Scale  Indicate below on scale of 1 (strongly disagree) to 7 (strongly agree) </vt:lpstr>
      <vt:lpstr>Satisfaction with Life Scale (SWLS)</vt:lpstr>
      <vt:lpstr>Flourishing Scale    </vt:lpstr>
      <vt:lpstr>A Way to Know Ourselves</vt:lpstr>
      <vt:lpstr>Need for Individual and Organizational Approaches to Health Professional Well-Being</vt:lpstr>
      <vt:lpstr>PowerPoint Presentation</vt:lpstr>
      <vt:lpstr>Solutions to Avoid Burnout  and Promote Well-Being</vt:lpstr>
      <vt:lpstr>Coping vs. Resilience vs. Flourishing</vt:lpstr>
      <vt:lpstr>What is Positive Psychology? </vt:lpstr>
      <vt:lpstr>PERMA Model of Positive Psychology by Martin Seligman</vt:lpstr>
      <vt:lpstr>Reinforcing Link between  Healthy Lifestyle and Positive Emotion</vt:lpstr>
      <vt:lpstr>Mediating Mechanisms:   Why Happier Individuals Live Longer?   </vt:lpstr>
      <vt:lpstr>Health Behaviors of Happier People</vt:lpstr>
      <vt:lpstr>Stress Management</vt:lpstr>
      <vt:lpstr>Eustress = Flow</vt:lpstr>
      <vt:lpstr>PowerPoint Presentation</vt:lpstr>
      <vt:lpstr>STRETCH AND BREAKS </vt:lpstr>
      <vt:lpstr> Activity 2 </vt:lpstr>
      <vt:lpstr>Positive Psychology Framework: PERMA</vt:lpstr>
      <vt:lpstr>Positive Emotions</vt:lpstr>
      <vt:lpstr>Positive Emotion and Healthy Lifestyle  </vt:lpstr>
      <vt:lpstr>Engagement</vt:lpstr>
      <vt:lpstr>Relationships</vt:lpstr>
      <vt:lpstr>Meaning</vt:lpstr>
      <vt:lpstr>The Healing Power of Purpose</vt:lpstr>
      <vt:lpstr>Ikigai</vt:lpstr>
      <vt:lpstr>Ikigai</vt:lpstr>
      <vt:lpstr>PowerPoint Presentation</vt:lpstr>
      <vt:lpstr>A Way to Know Ourselves</vt:lpstr>
      <vt:lpstr>Achievement</vt:lpstr>
      <vt:lpstr>What are some of your Positive Psychology-Based Activities </vt:lpstr>
      <vt:lpstr>Examples of Positive Psychology-Based Activities </vt:lpstr>
      <vt:lpstr>PowerPoint Presentation</vt:lpstr>
      <vt:lpstr>  </vt:lpstr>
      <vt:lpstr>  </vt:lpstr>
      <vt:lpstr>Shift and Lift technique   1. Heart-Focused Breathing  2. Activate  3. Radiate  </vt:lpstr>
      <vt:lpstr>Key Points</vt:lpstr>
      <vt:lpstr>Positive Health and Well-Being Resources </vt:lpstr>
      <vt:lpstr>STRETCH AND BREAKS </vt:lpstr>
      <vt:lpstr>PowerPoint Presentation</vt:lpstr>
      <vt:lpstr>Mindful Awareness</vt:lpstr>
      <vt:lpstr>Mindfulness in Clinical Practice and Self-Care</vt:lpstr>
      <vt:lpstr>Suggestions: Mindful Awareness at Work</vt:lpstr>
      <vt:lpstr>Five Finger Breathing</vt:lpstr>
      <vt:lpstr>PowerPoint Presentation</vt:lpstr>
      <vt:lpstr>Activities</vt:lpstr>
      <vt:lpstr>Acts of Kindness Exercise</vt:lpstr>
      <vt:lpstr>Self Care Action Plan Part 1 - Review Your Current Self Care Activities</vt:lpstr>
      <vt:lpstr>Set Goals That Matter  </vt:lpstr>
      <vt:lpstr>Self Care Action Plan – Part 2</vt:lpstr>
      <vt:lpstr>Self-Care Action Plan- Part 3</vt:lpstr>
      <vt:lpstr>How Can You Use PERMA for Your Well-Being?</vt:lpstr>
      <vt:lpstr> Activity 2 </vt:lpstr>
      <vt:lpstr>PowerPoint Presentation</vt:lpstr>
      <vt:lpstr>Initial Influence: Stanford Model of Professional Fulfillment™ (SMPF)</vt:lpstr>
      <vt:lpstr>Reduce Employee Burnout and Optimize Organizational Thriving</vt:lpstr>
      <vt:lpstr>The Way Forward: Aligning REBOOT Actions with SMPF Dimensions</vt:lpstr>
      <vt:lpstr>Culture of Well-Being</vt:lpstr>
      <vt:lpstr>PowerPoint Presentation</vt:lpstr>
      <vt:lpstr>What are some ideas to improve workplace culture that can promote wellbeing?</vt:lpstr>
      <vt:lpstr>Evidence/Outcomes from the Literature</vt:lpstr>
      <vt:lpstr>Workplace Cultures that Promote Wellbeing</vt:lpstr>
      <vt:lpstr>Organizational wellbeing  Key Points</vt:lpstr>
      <vt:lpstr>PowerPoint Presentation</vt:lpstr>
      <vt:lpstr>Well-Being in the Workplace  </vt:lpstr>
      <vt:lpstr>Wrap Up:</vt:lpstr>
      <vt:lpstr>Time for a break.</vt:lpstr>
      <vt:lpstr>Sharing Gratitude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romyarana</dc:creator>
  <cp:lastModifiedBy>Garodia, Prachi, M.D.</cp:lastModifiedBy>
  <cp:revision>1</cp:revision>
  <dcterms:modified xsi:type="dcterms:W3CDTF">2025-02-27T23:57:50Z</dcterms:modified>
</cp:coreProperties>
</file>